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2" r:id="rId2"/>
    <p:sldId id="346" r:id="rId3"/>
    <p:sldId id="348" r:id="rId4"/>
    <p:sldId id="349" r:id="rId5"/>
    <p:sldId id="353" r:id="rId6"/>
    <p:sldId id="354" r:id="rId7"/>
    <p:sldId id="357" r:id="rId8"/>
    <p:sldId id="358" r:id="rId9"/>
    <p:sldId id="365" r:id="rId10"/>
    <p:sldId id="359" r:id="rId11"/>
    <p:sldId id="360" r:id="rId12"/>
    <p:sldId id="366" r:id="rId13"/>
    <p:sldId id="364" r:id="rId14"/>
    <p:sldId id="367" r:id="rId15"/>
    <p:sldId id="362" r:id="rId16"/>
    <p:sldId id="363" r:id="rId17"/>
    <p:sldId id="368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5T06:54:18.3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1A49E65-ED24-49F9-B1E6-527D0D46A847}" emma:medium="tactile" emma:mode="ink">
          <msink:context xmlns:msink="http://schemas.microsoft.com/ink/2010/main" type="writingRegion" rotatedBoundingBox="1591,14362 9923,14616 9831,17616 1499,17363"/>
        </emma:interpretation>
      </emma:emma>
    </inkml:annotationXML>
    <inkml:traceGroup>
      <inkml:annotationXML>
        <emma:emma xmlns:emma="http://www.w3.org/2003/04/emma" version="1.0">
          <emma:interpretation id="{C56CE736-50F3-492B-821A-4A5D3335B42D}" emma:medium="tactile" emma:mode="ink">
            <msink:context xmlns:msink="http://schemas.microsoft.com/ink/2010/main" type="paragraph" rotatedBoundingBox="1591,14362 9923,14616 9868,16417 1536,16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FDD0CC-CCF2-437E-A7E7-541742D8EECC}" emma:medium="tactile" emma:mode="ink">
              <msink:context xmlns:msink="http://schemas.microsoft.com/ink/2010/main" type="inkBullet" rotatedBoundingBox="1583,14621 2792,14658 2761,15675 1552,15639"/>
            </emma:interpretation>
            <emma:one-of disjunction-type="recognition" id="oneOf0">
              <emma:interpretation id="interp0" emma:lang="en-AU" emma:confidence="0">
                <emma:literal>on</emma:literal>
              </emma:interpretation>
              <emma:interpretation id="interp1" emma:lang="en-AU" emma:confidence="0">
                <emma:literal>or</emma:literal>
              </emma:interpretation>
              <emma:interpretation id="interp2" emma:lang="en-AU" emma:confidence="0">
                <emma:literal>o.</emma:literal>
              </emma:interpretation>
              <emma:interpretation id="interp3" emma:lang="en-AU" emma:confidence="0">
                <emma:literal>0.</emma:literal>
              </emma:interpretation>
              <emma:interpretation id="interp4" emma:lang="en-AU" emma:confidence="0">
                <emma:literal>a</emma:literal>
              </emma:interpretation>
            </emma:one-of>
          </emma:emma>
        </inkml:annotationXML>
        <inkml:trace contextRef="#ctx0" brushRef="#br0">183 323 748,'0'24'67,"0"-24"-54,0 0-13,-16 0 0,5 0 227,6 0 42,-6 4 9,11-4 2,-10 0-117,10 0-23,-11 0-5,6 10-1,-11-5-57,5-1-11,0 6-2,1 4-1,4-4-23,-4 9-4,4-10 0,1 10-1,-6 9-16,6-4-3,5 4-1,0 1 0,-11 4-15,11 5 0,0 5 0,0-15 0,11 0 0,-11 6 0,11 3 0,-1-3 0,6 3 0,0-8 0,-5-1 0,16 1 0,-11-1 0,10-9 0,-5-9 0,6-6 0,-6-4 0,1-4 0,-1-6-8,6-4 8,-17-5 0,17-5 0,-11-9 0,0 0 9,5-5-1,-10-5-8,-1 1 12,6-6-4,-16 6-8,11-6 10,-6 6-10,1-6 10,-1 6-10,-5-1-16,-5 1 4,-1 4 1,1 0 34,0 5 6,-1-1 2,-10 1 0,6 5-19,-1-1-3,-16-4-1,11 10 0,-5-1 14,5 0 2,-5 1 1,0 8 0,-1 6-37,-4-5-7,15 9-1,-16 5-1,6 0 21,-5 5 0,10 4-9,-6 5 9,6 1 0,6 8-12,-12-4 12,12 10-10,-1-1 10,11-4-13,-16 4 5,11 1 8,5-1-31,0 0 2,0 1 0,-6-5 0,6-1 42,6 6 9,4-1 2,6 0 0,-5-9-24,10-4 0,-5 4 0,-5-5 0,16 0-15,-11-5-7,5 1-2,0-5 0,0-1 52,1 1 11,4 0 1,-10 0 1,6-5-20,4-5-4,1 0-1,-17-4 0,12 9-8,-1 0-8,-5-10 12,5 5-12,-10-4 8,5 4-8,0 0 0,0 1 0,-6-6-12,1-4-5,5 9-2,-5-4-823,-1-5-165</inkml:trace>
        <inkml:trace contextRef="#ctx0" brushRef="#br0" timeOffset="436.3289">955 527 2232,'0'19'49,"0"0"11,-6-5 1,1 0 1,5-14-50,0 0-12,0 0 0,0 0 0,11 9 76,5-4 13,-6 0 3,11-5 0,-5-5-56,0 0-10,6 10-2,-6-10-1,5 5-23,0-9 0,1 4 0,-1 1 0,5 8-150,-10-4-34</inkml:trace>
      </inkml:traceGroup>
      <inkml:traceGroup>
        <inkml:annotationXML>
          <emma:emma xmlns:emma="http://www.w3.org/2003/04/emma" version="1.0">
            <emma:interpretation id="{3DAD1451-7377-4C30-997A-DAAEABAA317F}" emma:medium="tactile" emma:mode="ink">
              <msink:context xmlns:msink="http://schemas.microsoft.com/ink/2010/main" type="line" rotatedBoundingBox="3290,14414 9923,14616 9868,16417 3236,16215"/>
            </emma:interpretation>
          </emma:emma>
        </inkml:annotationXML>
        <inkml:traceGroup>
          <inkml:annotationXML>
            <emma:emma xmlns:emma="http://www.w3.org/2003/04/emma" version="1.0">
              <emma:interpretation id="{F28A867C-6176-4518-98EC-54908D9CC4C1}" emma:medium="tactile" emma:mode="ink">
                <msink:context xmlns:msink="http://schemas.microsoft.com/ink/2010/main" type="inkWord" rotatedBoundingBox="3272,15004 5069,15059 5039,16049 3242,15994"/>
              </emma:interpretation>
              <emma:one-of disjunction-type="recognition" id="oneOf1">
                <emma:interpretation id="interp5" emma:lang="en-AU" emma:confidence="0">
                  <emma:literal>gives</emma:literal>
                </emma:interpretation>
                <emma:interpretation id="interp6" emma:lang="en-AU" emma:confidence="0">
                  <emma:literal>ogives</emma:literal>
                </emma:interpretation>
                <emma:interpretation id="interp7" emma:lang="en-AU" emma:confidence="0">
                  <emma:literal>giros</emma:literal>
                </emma:interpretation>
                <emma:interpretation id="interp8" emma:lang="en-AU" emma:confidence="0">
                  <emma:literal>giver</emma:literal>
                </emma:interpretation>
                <emma:interpretation id="interp9" emma:lang="en-AU" emma:confidence="0">
                  <emma:literal>give</emma:literal>
                </emma:interpretation>
              </emma:one-of>
            </emma:emma>
          </inkml:annotationXML>
          <inkml:trace contextRef="#ctx0" brushRef="#br0" timeOffset="1272.9526">1961 598 2084,'-11'19'92,"11"-19"20,-16-15-90,0 6-22,5-5 0,-5 4 0,0-4 130,0 5 22,0 4 4,6 0 0,-6 0-96,5 5-19,-5 0-4,6 0-1,-6 0-6,5 5-2,-5-5 0,5 10 0,1-1-28,-1 1-8,6-6-1,-1 11 0,1 8-3,5 1 0,0 4 0,0-4 0,0-5-5,0 5-2,11-5 0,-6 0 0,6-5 4,5 0 1,-6 0 0,1-4 0,5 4 3,0-9 1,0-1 0,5 1 0,0-5-2,6-5 0,-11-4 0,5-1 0,-10-9 12,0 5-8,5-9 8,0 4-8,-11-5 8,0 0 0,6 5 0,-6-4 0,6-1 8,-11 0-8,0 5 10,0 5-10,0 0 9,0 0-9,0 4 8,0 10-8,0 0 8,0 0-8,0-5 8,0 5-8,0 0 8,0 0-8,0 0 0,-11 15 8,11-1-8,11 0 0,-11 5 0,0 5 0,0-1 0,5 1 0,0 4 0,1 6 0,4-6 0,1 10 0,0-5 0,-1 0 0,-4 5 0,4 0 0,-4-5 0,4 5 0,-10-5 0,6 0 0,-1-4 0,-5 4 0,0-5 0,0 6 0,0-6 0,0-4 8,-11-1 1,11-4 0,-16-5 0,6 5 0,-1-4 14,0-1 2,-5-5 1,-5-4 0,5 5 3,-10-10 1,4 0 0,-4 0 0,4-5-30,1 0 0,-11-4 0,11 4-10,0-9 10,5-1 0,-11 1 0,11-5 0,5 0-63,1-4-7,-1 4-2,11-5-736,0-4-148</inkml:trace>
          <inkml:trace contextRef="#ctx0" brushRef="#br0" timeOffset="1407.5396">2195 465 576,'-6'-5'51,"1"-4"-41,0-1-10,-6 1 0,6 4 344,5 5 66,0 0 14,0 0 2,0 0-291,0 0-59,0 0-11,0 0-2,0 0-100,0 0-20,0 0-4</inkml:trace>
          <inkml:trace contextRef="#ctx0" brushRef="#br0" timeOffset="1277.0898">2189 617 1497,'0'0'133,"0"0"-106,0 0-27,0 9 0,0 1 142,0-1 23,0 5 5,6-4 1,-6-5-49,5 9-10,-5 0-1,5 10-1,1-1-66,-1 1-12,-5 4-4,5-4 0,1-5-28,-1 5 0,6-10 0,-6 10 0,0-5-100,11-10-27,-16 1-5,0-10-895</inkml:trace>
          <inkml:trace contextRef="#ctx0" brushRef="#br0" timeOffset="2213.6562">2461 607 1267,'-11'24'56,"11"-15"12,0-9-55,0 10-13,0-10 0,0 9 0,0 1 208,0 4 38,11 0 8,0 0 2,5-4-154,-11 9-30,0 0-7,6-5-1,-1 5 0,1-10 0,0 10 0,-11-4 0,16-6-51,-6 1-13,1-1 0,-11 0 0,11-4 0,-11-5 0,0 0 0,0 0 0,0 0 0,5-9 0,6-1 0,-11-9 0,-6 0 0,6-4 0,0-6 0,0 6 0,0-6 0,-5 1 0,0-1 0,5 6 0,-6-1 0,6 5 0,-5-5 0,5 10 0,0 5 0,0-6 0,0 6 0,0 9 0,0 0 0,0 0 0,0 0 0,0 0 0,5 0 0,6 0 0,10 0 0,-5 5 0,0-1-15,5 1-5,-10 0-2,5 4 0,0-4 10,5 0 3,-5 4 0,0-4 0,6 0-1,-6-5 0,-6 0 0,6 0 0,5 0-10,-15 0-3,4-5 0,-4 0 0,4 5 23,-10 0 0,0 0 0,6-9 0,-1-1 0,-5 1 0,5-5 0,-5-5 0,-5 5 24,0-1 10,5 6 2,-6-5 0,1-1-7,-6 6-1,6 0 0,-6 4 0,11 0-28,-16 5 0,6 0 0,-1 5 0,11 4 0,-16 5 0,11 5 0,0-4 0,-1 4-45,1-1-15,5 6-4,0 0 0,5 0 52,1 9 12,-1-5 0,0 5 0,11 0 0,-10-4 0,4-1 0,11-4 0,-10 0-16,5-5-1,5-5 0,-5-5 0,0 5 27,6-9 6,-6 0 0,5-5 1,0 0-17,0 0 0,-5 0 0,-5-10 0,5-4 0,-5 0 0,-1-5 0,1-5 0,-6-4 0,6 0 0,-6-1 0,1 1 0,-1-1 0,0 6 0,-5-6 0,0 10 0,0 0 0,-5 0 0,5 0 0,-11 0 0,6 10 55,5 0 7,-11-1 2,6 1 0,0-1-52,-1 1-12,-4-1 0,10 10 0,0 0-16,0 0-7,0 0-1,0 0 0,0 0 24,0 0 0,0 0 0,10 14 0,6-4 15,-5 4 7,5-4 2,0 4 0,0-5-24,0 1 0,0-1 0,0 1 0,0 9-15,0 0-7,0-1-2,0-3 0,5-1 24,0 0 0,0-9 0,1 4 8,-6-9 1,-6 10 0,12-1 0,-6 1 0,-6-1 1,1 1 0,0-1 0,-1 5 0,1-9 6,-11-5 2,0 0 0,0 14 0,-11 1 1,1-6 0,-1 0 0,-5 6 0,0-6-10,-5 1-1,-6-6-8,6 1 12,0 0-44,-1-5-8,-4-5-3,4 5 0,6-9-119,-5 4-24,10-5-5,-5 1-794</inkml:trace>
        </inkml:traceGroup>
        <inkml:traceGroup>
          <inkml:annotationXML>
            <emma:emma xmlns:emma="http://www.w3.org/2003/04/emma" version="1.0">
              <emma:interpretation id="{10DDF253-49B5-4B9F-889C-C01B98CC5F74}" emma:medium="tactile" emma:mode="ink">
                <msink:context xmlns:msink="http://schemas.microsoft.com/ink/2010/main" type="inkWord" rotatedBoundingBox="5649,14716 6857,14752 6831,15605 5623,15568"/>
              </emma:interpretation>
              <emma:one-of disjunction-type="recognition" id="oneOf2">
                <emma:interpretation id="interp10" emma:lang="en-AU" emma:confidence="0">
                  <emma:literal>the</emma:literal>
                </emma:interpretation>
                <emma:interpretation id="interp11" emma:lang="en-AU" emma:confidence="0">
                  <emma:literal>thl</emma:literal>
                </emma:interpretation>
                <emma:interpretation id="interp12" emma:lang="en-AU" emma:confidence="0">
                  <emma:literal>Ihe</emma:literal>
                </emma:interpretation>
                <emma:interpretation id="interp13" emma:lang="en-AU" emma:confidence="0">
                  <emma:literal>thi</emma:literal>
                </emma:interpretation>
                <emma:interpretation id="interp14" emma:lang="en-AU" emma:confidence="0">
                  <emma:literal>tte</emma:literal>
                </emma:interpretation>
              </emma:one-of>
            </emma:emma>
          </inkml:annotationXML>
          <inkml:trace contextRef="#ctx0" brushRef="#br0" timeOffset="2790.1863">4052 773 2422,'11'-5'53,"-6"-4"11,1-1 3,-1 1 1,0-1-54,1 1-14,-1-1 0,11 1 0,0 4 53,11-4 8,-17 4 2,11-4 0,1 4-22,4 0-4,1 5-1,0 0 0,-6 0-36,6 0 0,-1 5-9,-5 0 9,1-5-182,-1 0-29</inkml:trace>
          <inkml:trace contextRef="#ctx0" brushRef="#br0" timeOffset="2799.8781">4159 181 1094,'-5'14'97,"5"-4"-77,0 4-20,0-14 0,0 0 247,0 14 45,0 5 10,5 5 2,6-5-166,-6 9-33,5 5-6,1 5-2,0-5-53,5 0-10,-6 5-2,6 0-1,0 5-31,6-1-12,-12 1 1,6 4 0,6-4-21,-7 0-5,-4-5-1,5-5 0,-5-5-193,-1-4-38,1 0-8,-6-15-2</inkml:trace>
          <inkml:trace contextRef="#ctx0" brushRef="#br0" timeOffset="3357.1015">4425 100 1209,'0'0'108,"0"0"-87,0 0-21,0 15 0,0 4 221,-11 0 40,11-1 8,0 6 2,11 5-156,-11 8-31,0 1-7,5 10-1,1-6-18,4 1-4,1-10-1,0 5 0,-6 0-65,0 0-14,6 9-2,5 1-1,-6-6 29,1-4 0,-6 0 0,11-5 0,-5 0 0,0-9 0,-1-5 0,-4-5 0,4-4-14,-4-6 3,-6-4 1,10 0 0,-10 0-6,11-9-2,-6-10 0,1 0 0,-6 0 18,5-5 0,0 1 0,-5-1 0,0-9 12,0 4 0,0 6 0,0-1 0,11 5 11,-6 5 1,-5 4 1,0 1 0,0-1-5,0 10-2,0 0 0,0 0 0,0 0-6,0 0 0,16 5-1,-5 0 0,5 4-11,5 10 0,-5-4 0,5 8 0,-5-4-18,6 5-2,-1 4-1,6-4 0,-1 4-12,-5-4-3,6-5 0,-6 5 0,1-5 8,4-5 2,-4 0 0,-7-4 0,1 4 14,-5-10 4,5 1 0,-5-10 0,-1 1 8,1-6 0,0 1 0,-1-10 0,-4-5 0,4 0 8,-10 1-8,0-10 11,6-1 9,-6 6 1,-6-5 1,1 0 0,0 4 7,-6 6 2,0 4 0,1 0 0,-1 0-15,-5 0-2,0 5-1,0 4 0,-5 10-5,5 0-8,5 5 11,1 4-11,4 6 0,1-1 0,0 9 0,-1 1 0,12 5 0,-1-1 0,6 10-9,5 0 9,0 0 0,-1-5-10,7 0 10,-6-5 0,5-4-12,0-5 12,1-5-12,-1 0 12,6-9-57,-1 5-5,1-15-1,-1 0-1023</inkml:trace>
        </inkml:traceGroup>
        <inkml:traceGroup>
          <inkml:annotationXML>
            <emma:emma xmlns:emma="http://www.w3.org/2003/04/emma" version="1.0">
              <emma:interpretation id="{AFDB0A69-3FD6-47B1-A75E-2E764C0612DC}" emma:medium="tactile" emma:mode="ink">
                <msink:context xmlns:msink="http://schemas.microsoft.com/ink/2010/main" type="inkWord" rotatedBoundingBox="7363,14661 9232,14907 9028,16460 7158,16214"/>
              </emma:interpretation>
              <emma:one-of disjunction-type="recognition" id="oneOf3">
                <emma:interpretation id="interp15" emma:lang="en-AU" emma:confidence="0">
                  <emma:literal>angle</emma:literal>
                </emma:interpretation>
                <emma:interpretation id="interp16" emma:lang="en-AU" emma:confidence="0">
                  <emma:literal>angh</emma:literal>
                </emma:interpretation>
                <emma:interpretation id="interp17" emma:lang="en-AU" emma:confidence="0">
                  <emma:literal>ang6</emma:literal>
                </emma:interpretation>
                <emma:interpretation id="interp18" emma:lang="en-AU" emma:confidence="0">
                  <emma:literal>anghe</emma:literal>
                </emma:interpretation>
                <emma:interpretation id="interp19" emma:lang="en-AU" emma:confidence="0">
                  <emma:literal>angu</emma:literal>
                </emma:interpretation>
              </emma:one-of>
            </emma:emma>
          </inkml:annotationXML>
          <inkml:trace contextRef="#ctx0" brushRef="#br0" timeOffset="3873.8086">6032 702 1612,'0'0'144,"0"0"-116,-15 0-28,-1-5 0,16 5 196,-6-14 32,-15 5 8,0 4 0,5-5-103,-6 1-21,6-1-4,-5 6 0,-11-6-57,11 10-11,16 0-3,-11 0 0,-11 0-17,6 0-4,10 5-1,6 0 0,-6 4-15,6-4 0,-11 4 0,10 6 0,12-6-12,-6 5-4,-6 0-2,6 10 0,11 0-6,0-1-2,-1 6 0,-4-1 0,-6 5-30,0-9-7,16 5-1,-11-6 0,-10-4 46,10 0 9,16-9 9,1 4-13,-17-9 1,6 4 1,5-9 0,0 0 0,-1 0 11,1-9 0,0 4 0,-5-9-8,5 4 8,-11-9 12,-10 0-2,10-4-1,6-6 10,-11 5 1,-5-4 1,-1 0 0,-4 4 3,10 0 0,0 1 0,-6-1 0,-4 10 4,-1-1 2,16 6 0,-5 9 0,-5-5-21,5 5-9,0 0 8,0 0-8,11 5 0,-11-5 0,0 14 0,10 10 0,12-5 0,-6 5 0,-6 4 0,6-4 0,-5-1-20,10-4 3,-10 5 1,-1-5 0,-10 0-40,11 0-8,5-5-2,-5 0-730,-11-4-147</inkml:trace>
          <inkml:trace contextRef="#ctx0" brushRef="#br0" timeOffset="4564.4142">6139 636 691,'0'0'61,"0"0"-49,0 14-12,0 0 0,5-4 268,1 4 52,-6 5 9,0 0 3,10 0-199,-4 4-39,-1 1-8,-5 0-2,0-1-26,5 1-6,6 0 0,-6-5-1,-10 4-25,10-4-5,0-5-1,1 1 0,-1-6-20,-5-9 0,5 10-12,6-6 4,0-4 20,-11 0 4,0 0 0,0 0 1,10-14-7,-4 0-2,-12-5 0,6-5 0,0 1-8,0-1 8,0-4-8,0 4 8,-10-5-8,10 6 12,0-1-12,0 0 12,0 1 6,0-1 2,16 5 0,-6 5 0,-4 0 1,-1 4 1,6 1 0,-1 4 0,6 0-6,0 5-2,-16 0 0,6 14 0,10 5-6,-6 0 0,1 0-8,-1 5 12,6 4-12,0 1-13,6-6 2,-6 6 1,-16-5-62,5 4-13,16-4-3,-10-5 0,-11 4-183,5-8-37</inkml:trace>
          <inkml:trace contextRef="#ctx0" brushRef="#br0" timeOffset="4675.1779">6671 749 1605,'0'0'71,"-5"-14"15,-16 5-69,10-6-17,6 1 0,-6 0 0,-10 0 153,5 0 27,10 4 6,1 5 1,5 5-80,-5-9-16,-11 4-3,16 5-1,10 0-57,-10 0-11,-16 14-3,6 5 0,15-4-16,0 8 0,-5 1 0,-5 4 0,0 1-21,10-1-8,6 1-2,-6-6 0,-16 1-26,17 0-6,10-10-1,0 0 0,-6-4 4,1-1 0,5-4 0,0-5 0,0-5 30,-16 5 6,0 0 2,11-14 0,5-5 22,-6 0 0,-10 0 10,6-5-10,-1 1 33,0-1 0,-5 0 0,5 1 0,-10 4 16,5 0 3,5 0 1,-5 9 0,-10 1-23,10-1-5,5 6-1,0-1 0,-5 5-16,0 0-8,0 0 8,16 14-8,11 0 0,-11 5 8,-5 5-8,-1 4 0,17 1 0,-11-1 0,-5 1 0,-1 4 0,6 0 0,-5 0 0,-1 5 0,1 0 0,-6 4 0,6 1 8,0 0-8,-1-1 0,-15 6 21,10-1-1,1-4 0,-1-1 0,-5 1 17,-5 4 3,-6-4 1,11-5 0,0-5-1,-11 0 0,-5 0 0,0-9 0,6 0-2,-6-5-1,-5-5 0,-1-5 0,1-4 5,-6-5 1,6-5 0,-11-4 0,-5-10-60,5-5-12,16-4-3,-5-1 0,-1-9 0,6 5 0,0-5 0,11 5 0,10 0-128,-5 0-25,-21-5-6,21 0-897</inkml:trace>
          <inkml:trace contextRef="#ctx0" brushRef="#br0" timeOffset="5082.1906">6900 181 1670,'0'0'148,"0"0"-118,0 0-30,0 0 0,-11 9 180,11-9 29,0 0 7,0 15 0,-5 8-97,5 1-20,5-5-4,6 5-1,-6 4-50,6 10-9,-6 5-3,6 4 0,5 0-19,0 1-4,-11 8-1,6 1 0,10 0-8,-5-5 0,-5-4 0,-1-1 0,1-4-12,5-10 0,16 0-1,-16-5 0,-5-9-11,5 0-1,5-5-1,0-4 0,-5-1 7,0-9 2,0 0 0,5 0 0,6-9-4,-16-5-1,-11-1 0,10-3 0,17-6 34,-11-5 6,-21-4 2,5-5 0,10 1-8,-10-1 0,-5 0-1,-6 0 0,1 0 2,-1 10 1,11 4 0,-11 0 0,-15 0-3,15 10-1,6 5 0,-1-1 0,-4 6-10,4-1 8,-4 14-8,10-9 8,5 15-8,0 3 0,-5 6 0,6 9 0,4 5-10,1 10 10,-6-6 0,11 6-9,-5-11 9,5 6-10,5-10 10,-5-4-10,0-6 10,5 1 0,17-15 0,-1 1-8,-5-5-36,0-5-8,0 0 0</inkml:trace>
        </inkml:traceGroup>
        <inkml:traceGroup>
          <inkml:annotationXML>
            <emma:emma xmlns:emma="http://www.w3.org/2003/04/emma" version="1.0">
              <emma:interpretation id="{E735F84B-CDC3-43E2-BE2A-9F967E138EC4}" emma:medium="tactile" emma:mode="ink">
                <msink:context xmlns:msink="http://schemas.microsoft.com/ink/2010/main" type="inkWord" rotatedBoundingBox="9810,14581 9923,15977 9408,16018 9296,14622"/>
              </emma:interpretation>
              <emma:one-of disjunction-type="recognition" id="oneOf4">
                <emma:interpretation id="interp20" emma:lang="en-AU" emma:confidence="0">
                  <emma:literal>of</emma:literal>
                </emma:interpretation>
                <emma:interpretation id="interp21" emma:lang="en-AU" emma:confidence="0">
                  <emma:literal>off</emma:literal>
                </emma:interpretation>
                <emma:interpretation id="interp22" emma:lang="en-AU" emma:confidence="0">
                  <emma:literal>ot</emma:literal>
                </emma:interpretation>
                <emma:interpretation id="interp23" emma:lang="en-AU" emma:confidence="0">
                  <emma:literal>if</emma:literal>
                </emma:interpretation>
                <emma:interpretation id="interp24" emma:lang="en-AU" emma:confidence="0">
                  <emma:literal>of.</emma:literal>
                </emma:interpretation>
              </emma:one-of>
            </emma:emma>
          </inkml:annotationXML>
          <inkml:trace contextRef="#ctx0" brushRef="#br0" timeOffset="5938.6786">7821 711 1324,'0'0'118,"0"0"-94,0 0-24,0 0 0,0 0 127,0 0 21,0-9 4,0 9 0,-5-14 8,5 14 2,0 0 0,0 0 0,-6-10-64,6 10-13,0 0-2,0 0-1,0 0-38,-5 5-7,-6 0-1,6 9-1,0 0-21,5 5-4,0 0-1,0 5 0,0-1-17,5 6-4,0-5-1,6 4 0,0-4-13,-1-1-2,6-8-1,-5-1 0,0-5 5,4 1 2,1-6 0,-5 1 0,5-10 10,-5 1 3,-6-1 0,6-5 0,-6-4 9,0-5 0,-5-4-9,0-1 9,-5 5 0,0-9-11,-6 4 11,6 0-8,-11 1-12,0 4-1,5-5-1,0 0 0,-4 10-18,-1 0-3,0 0-1,5-1 0,0 1 23,6 9 4,5 5 1,0 0 0,-5-9 8,5 9 8,0 0-12,0 0 12,0 0-10,10 0 10,1 5-8,0-5 8,5 4 0,0 1 11,5-10-1,0 5 0,-5 5 14,0-10 4,5 1 0,1-11 0,-1 6 26,-5 4 6,0-4 0,0-1 1,0-9-45,-6 0-16,1 10 9,0-5-9,-6-10 0,0 5 0,1 0 0,-6 5 0,0 0 0,0-10 0,0 0 0,-6 1 0,1 4 0,0-5 0,-1-4 0,-4-5 0,-6 4 0,5-4 0,6 0 0,-6 0 0,-5 4 0,6 1 0,-6-1 0,0 10 12,5 5-12,0 0 0,1 9-12,10 5 12,0 0 0,0 0 0,-6 14 0,1 10 0,0 5 0,5 4 0,5 5 0,6 4 0,-6 15-15,6 0 5,5-5 1,5 10 0,0 4-11,16 81-1,-5-24-1,-21-66 0,5 9 42,5 5 9,-5-5 2,6 5 0,4-4-76,-5-1-15,-5-9-4,6 4-682,-6-8-137</inkml:trace>
          <inkml:trace contextRef="#ctx0" brushRef="#br0" timeOffset="6130.3372">8029 1005 1749,'0'0'77,"0"0"17,0 0-75,10 0-19,6 0 0,0 0 0,5 0 101,-5 0 17,0 0 3,0 0 1,6-5 5,-1 5 1,0 0 0,6 0 0,-1-4-103,-4-1-25,-1-5 0,-5 6-1172</inkml:trace>
        </inkml:traceGroup>
      </inkml:traceGroup>
    </inkml:traceGroup>
    <inkml:traceGroup>
      <inkml:annotationXML>
        <emma:emma xmlns:emma="http://www.w3.org/2003/04/emma" version="1.0">
          <emma:interpretation id="{00F64FD9-8D78-46A5-9D65-E28A335F1C0C}" emma:medium="tactile" emma:mode="ink">
            <msink:context xmlns:msink="http://schemas.microsoft.com/ink/2010/main" type="paragraph" rotatedBoundingBox="3108,16396 7299,16347 7312,17425 3120,174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CC6BD3-6A00-4271-AFE3-0DB793673CD5}" emma:medium="tactile" emma:mode="ink">
              <msink:context xmlns:msink="http://schemas.microsoft.com/ink/2010/main" type="line" rotatedBoundingBox="3108,16396 7299,16347 7312,17425 3120,17474"/>
            </emma:interpretation>
          </emma:emma>
        </inkml:annotationXML>
        <inkml:traceGroup>
          <inkml:annotationXML>
            <emma:emma xmlns:emma="http://www.w3.org/2003/04/emma" version="1.0">
              <emma:interpretation id="{1E7EF4C8-848C-42C3-986F-A19151F20DD3}" emma:medium="tactile" emma:mode="ink">
                <msink:context xmlns:msink="http://schemas.microsoft.com/ink/2010/main" type="inkWord" rotatedBoundingBox="3108,16396 7299,16347 7312,17425 3120,17474"/>
              </emma:interpretation>
              <emma:one-of disjunction-type="recognition" id="oneOf5">
                <emma:interpretation id="interp25" emma:lang="en-AU" emma:confidence="0">
                  <emma:literal>inclination</emma:literal>
                </emma:interpretation>
                <emma:interpretation id="interp26" emma:lang="en-AU" emma:confidence="0">
                  <emma:literal>inclinat,en</emma:literal>
                </emma:interpretation>
                <emma:interpretation id="interp27" emma:lang="en-AU" emma:confidence="0">
                  <emma:literal>Inclination</emma:literal>
                </emma:interpretation>
                <emma:interpretation id="interp28" emma:lang="en-AU" emma:confidence="0">
                  <emma:literal>inclinat,on</emma:literal>
                </emma:interpretation>
                <emma:interpretation id="interp29" emma:lang="en-AU" emma:confidence="0">
                  <emma:literal>inclinat,0n</emma:literal>
                </emma:interpretation>
              </emma:one-of>
            </emma:emma>
          </inkml:annotationXML>
          <inkml:trace contextRef="#ctx0" brushRef="#br0" timeOffset="6898.3556">1572 2137 403,'0'0'17,"-11"-5"5,1-4-22,4 9 0,-4-10 0,10 10 0,0 0 343,0 0 64,0 0 13,0 0 2,0 0-330,0 0-67,0 0-13,0 0-2,0 0-47,0 0-10,0 0-1,10 10-503,6-1-100</inkml:trace>
          <inkml:trace contextRef="#ctx0" brushRef="#br0" timeOffset="6747.7634">1609 2274 2188,'0'0'97,"0"10"20,0 4-93,0 0-24,0 1 0,6 3 0,-6 1 56,0 5 6,0 5 2,0-1 0,10 0-64,1 6-12,-6-1-2,6 5-1,-1-10-27,1 0-6,5 1 0,-5-5-1,-1-1 39,6 1 10,-16-5 0,6-5 0,-6 0-166,0-4-31,0-10-7,0 0 0</inkml:trace>
          <inkml:trace contextRef="#ctx0" brushRef="#br0" timeOffset="7228.7324">1843 2360 1267,'11'23'56,"-6"-13"12,6 4-55,-11 0-13,5 5 0,1 0 0,4 0 117,-4 5 21,4-5 4,-4 9 1,-1-9-43,0 0-8,1 5-1,-1-5-1,0 0-54,1 0-10,-1-5-2,6-5-1,-11 5-23,0-9 0,0-5 0,0 0 0,0 0 37,0 0 3,0 0 1,0 0 0,0 0-14,0 0-3,0 0-1,0-14 0,0-5-23,0 0 0,0-5 0,0 1 0,0-6 0,-11 6 0,11-6 0,0 6 0,11-6 56,-11 5 6,0 1 2,10-1 0,-4 5-52,-6 5-12,5 0 0,0-1 0,6 11 0,-6-6 0,-5 10 0,0 0 0,11 10 33,-1 4 4,1-5 1,0 10 0,-6 0-10,6 5-1,5 4-1,-6 1 0,1 4-26,0 0 0,-1-4 0,6-1 0,0 0 0,-5-4 0,5 5 0,-11-6 0,6-4-46,5 0-14,-6-5-4,1 5 0,0-9-87,5-6-17,-6 1-4,-10-5-833</inkml:trace>
          <inkml:trace contextRef="#ctx0" brushRef="#br0" timeOffset="7468.0868">2450 2435 576,'0'0'51,"0"0"-41,0 0-10,0 0 0,0 0 309,0 0 60,0 0 12,0 0 3,-16 0-206,6 0-41,-1 0-8,11 0-1,-11 10-51,-5-1-9,6 1-3,-1 9 0,6-5-29,-6 10-5,0-5-2,6 4 0,0 1 5,10 0 1,-5-5 0,5 4 0,1-4-35,10 0 0,-11 0 0,11 0 0,5 0-44,-10-9-16,0-1-4,5 0 0,0 1 64,0-1 26,5-9-2,0 5 0,-5-10-40,5 1-9,6-1-2,-11-5 0,0-4-129,5 0-27,-10-5-5,5 0-796</inkml:trace>
          <inkml:trace contextRef="#ctx0" brushRef="#br0" timeOffset="8298.1441">2519 1758 1209,'0'0'108,"0"0"-87,-5 14-21,0-4 0,-1 4 171,1-4 29,5-1 7,0 5 1,5 0-46,-5 5-9,11 0-1,-6 0-1,6 10-76,5-1-15,-5 10-4,10 0 0,-5 0-20,0 4-5,5 6-1,-5-1 0,5 5-9,-5-4-1,0-1-1,6 0 0,-6 1-19,5-10 0,-10-5 0,5 0 0,0 0-55,-6-9-5,6-1 0,5-4-754,-15 0-150</inkml:trace>
          <inkml:trace contextRef="#ctx0" brushRef="#br0" timeOffset="8303.1316">2983 2331 1724,'0'0'38,"0"14"8,0 1 2,5-1 0,-5 0-39,5 5-9,0 0 0,6 5 0,-6-1 0,11-4 0,-16 5 0,16 0 0,-5-5 0,-6 0-9,6-5 0,-6 0 0</inkml:trace>
          <inkml:trace contextRef="#ctx0" brushRef="#br0" timeOffset="8413.7771">3344 2393 1944,'-10'14'86,"10"-14"18,-5 10-84,-1-1-20,1 5 0,0 0 0,5 5 110,-6 5 18,12-5 3,-6 0 1,5 0-55,-5 0-10,5 0-3,1 0 0,-6 4-64,5-8-22,-5 4 0,5-5 0,0-5 22,1 1 0,-6-10 0,0 0 0,0 0-9,0 0 9,0 0-12,0 0 12,0 0-11,5-14 11,0-5-10,1 0 10,-6 0 0,0-5 0,0-4 0,0 4 0,0-5 0,0 1 0,5 0 0,-5-1 0,5 1 25,1-1 5,4 1 1,1 4 0,0 5-31,-1 0 0,1 5 0,0 5-10,-1-1 28,6 10 6,-5 0 0,5 10 1,0-6-11,0 6-2,0 4-1,0 5 0,0 0-11,0 5 0,5-5 0,-5 4 0,0-4-36,0 0-4,5 0 0,-5-5 0,5-4-127,1 4-25,-12-4-6,6-1-763</inkml:trace>
          <inkml:trace contextRef="#ctx0" brushRef="#br0" timeOffset="8782.4347">3951 2336 806,'0'0'72,"0"0"-58,0 0-14,0 0 0,-5-5 225,0-4 43,-1 9 8,-4-5 1,10 5-94,-11-5-19,0 1-4,1 4-1,-1 0-73,6 0-14,5 0-4,-11 9 0,0 1-48,1 4-11,4 0-1,1 0-8,0 5 0,0 5 0,5-5 0,5 9 0,0-4 0,0 4 0,1 1 0,-1-1 0,6 1 0,-1-1 0,-4 0 0,10-4 0,-6-5 0,6 0-9,-5-5 1,5 0 0,-5-4 8,5-1 0,-6-4 0,6 0 0,-5-5 0,-11 0 0,10-5 0,1-4-8,0-6 8,-1 1 0,1 0 0,-11-5 0,11 0 12,-6-5-3,0-4 0,1 4 0,-6-9 18,0 5 3,5 4 1,0 5 0,1-5-3,-6 10-1,-6 0 0,1 4 0,10 1-17,-5 9-10,0 0 12,0 0-12,0 0 0,16 14 0,0 0 0,6 5 0,-6 0 0,-1 5 0,7-5 0,4 5 0,-10-5-29,6 0-10,-6-5-1,5 5-1,-5-5-34,5 0-6,-5-4-2,0-1-676,-5 1-135</inkml:trace>
          <inkml:trace contextRef="#ctx0" brushRef="#br0" timeOffset="8984.4026">4393 2364 1807,'0'0'80,"0"0"16,0 0-76,11 0-20,-1 0 0,1 0 0,5 0 121,-5 0 21,-1 0 4,6-4 1,0-1-40,5 0-8,-10 0-2,5 1 0,5-1-62,-5 0-13,-5 5-2,5 0-1,-5-4-19,5 4 0,-6-5-8,-10 5 8,0 0-179,11 0-29</inkml:trace>
          <inkml:trace contextRef="#ctx0" brushRef="#br0" timeOffset="9233.9554">4361 1931 2073,'0'0'92,"-11"15"19,11-6-89,-5 5-22,0-4 0,5 4 0,0 0 130,0 0 22,5 5 4,0 0 0,6 5-73,0 9-15,-1-5-4,6 10 0,0 5-26,0 4-6,0 10 0,6-5-1,-6 0-47,5 5-10,-11-10-2,12-4 0,-6-6 28,5 1 0,-5-9 0,0-1 0,0 5-159,0-9-26,0-1-6,-5-4-897</inkml:trace>
          <inkml:trace contextRef="#ctx0" brushRef="#br0" timeOffset="9442.4833">4755 2518 921,'0'0'82,"0"9"-66,0 6-16,5-1 0,-5 0 183,6-4 33,-1 4 6,0-5 2,1 1-137,-6-10-27,5 9-6,-5-9-598,0 0-119</inkml:trace>
          <inkml:trace contextRef="#ctx0" brushRef="#br0" timeOffset="9660.8254">4984 2622 1267,'0'0'56,"0"0"12,0 0-55,0 0-13,0 0 0,0 0 0,0 0 105,11 5 19,5-5 3,-16 0 1,0 0-52,10-5-9,6-4-3,-5-1 0,-11-4 49,5 0 10,0 0 1,-5-5 1,6 0-46,-6 0-10,0-5-1,-6 1-1,6-6-3,-5 1 0,-11 4 0,5 0 0,1 1-26,-6 4-6,0 0 0,0 5-1,5 4-19,-5 1-4,0 9-8,0 0 12,0 5-40,0 4-9,6 5-2,4 5 0,1-5-55,5 10-11,-5-5-3,10 5 0,0-1-172,1-9-36,-12 34-6,17-15-2</inkml:trace>
          <inkml:trace contextRef="#ctx0" brushRef="#br0" timeOffset="10055.1905">5213 2357 1728,'0'0'76,"0"0"16,0 0-73,0 0-19,5 14 0,6-4 0,-6-1 106,0 5 18,6 1 3,-6-1 1,6 5-52,-6 0-11,6-5-1,0 0-1,-6 5-50,0-5-13,1 0 0,10 1 0,-11-6 0,0 1 0,-5-10 0,6 9 0,-6-9 0,0 0 0,0 0 0,0 0 0,0 0 34,0 0 2,5-9 0,0-10 0,-5 4-7,0-8-1,5-1 0,-5 0 0,0-4 11,0-5 1,0 5 1,0-1 0,0 1-14,0 4-3,0 0-1,6 1 0,-1 9 33,0-5 6,-5 4 2,6 6 0,4 4-52,-10 5-12,0 0 0,0 0 0,16 5 0,0 0 0,-5 4 0,5 5 0,-5 5 0,-1 0 0,6 5 0,-5 0 0,0-1 0,5 6 0,10-1 0,1 0 0,-17 1 0,6-1 0,0 5 0,6-4 0,4-1 0,-15-4 0,0 4 0,-1-9 0,11 0-48,-5-5-13,-16 0-3,0-4 0,-10-1-155,10-9-31,0 0-6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21-12-15T06:54:26.7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 19 1036,'0'0'92,"0"0"-73,0 0-19,0 0 0,0 0 106,0-10 18,0 1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6E95-4FD7-42D6-8B79-F8BB577A8706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0228-55D5-4B60-ADF2-024A33697D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8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2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80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 cap="flat" cmpd="sng">
            <a:gradFill>
              <a:gsLst>
                <a:gs pos="100000">
                  <a:srgbClr val="01244E"/>
                </a:gs>
                <a:gs pos="0">
                  <a:srgbClr val="94B5E0"/>
                </a:gs>
              </a:gsLst>
              <a:lin ang="540000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14" y="5747656"/>
            <a:ext cx="975044" cy="975044"/>
          </a:xfrm>
          <a:prstGeom prst="rect">
            <a:avLst/>
          </a:prstGeom>
        </p:spPr>
      </p:pic>
      <p:sp>
        <p:nvSpPr>
          <p:cNvPr id="8" name="AutoShape 2" descr="data:image/png;base64,iVBORw0KGgoAAAANSUhEUgAAAf8AAAEOCAYAAACHPx4CAAAxEUlEQVR42u2d93tV1b6v79+z+W0fOd69gyBoVDCCAqEIHIIUg4fg3ogQKYfLBs7GDRaKBAm9Q0B6KNKLEiAovRo6gZCEpnT43vMZ95nzzrWyahop7/s848mac8y25pgZ72hzjf915rZZfQwAAABQOf4X8gcAAED+yB8AAAD5I38AAADkj/wBAACQP/IHAACo5/J/4+02cSX82cix1uqtd/zlfaeLrV3HLn74U5MmIcuKDx73z680tdzlG5I+NwAAALwE+R8tfmjvd/rQ+g/Ktryt+xM+RnDda6+3coWHA0VlyB8AAKCuy3/ynGU2ZV6e5e8/YR998mml5K/Ps1ZstIzMLOQPAABQ1+Wf3q2nHbvxyH1WC0B47T1R+euv5K9CAPIHAACoo/JfveuwDRs70V/OWbzaxn77faXlr4JDsPkf+QMAANQx+ffN+sxat/3AH8j3XvtO1jL1bTtd/qJS8leYmZdvvfoPRP4AAAB1Tf6qnad3z6iw/tPsUbZ0095Ky1+h58cDbPbKTcgfAACgLsl/zNc5brBf+Po1u3+xHn36V0n+Bb+VuhYEvQWA/AEAAGpZ/q/+NcXS2qeHhHc/6GgpLVpa4eW7Efd5/c237OdzJZWWv4Le+9f7/8gfAACgluXPL/wBAAAgf+QPAACA/JE/AAAA8kf+AAAAyB/5AwAA1BH5cwsAAACQPwAAACB/AAAAQP4AAACA/AEAAAD5AwAAAPIHAAAA5A8AAADIHwAAAOqx/Nu0acOdBgAAQP4AAABQb+RfWlpqo0ePtoyMDOvSpYsNHjzYioqKXNyzZ89szZo11r17d+vQoYNt374d+QMAANR3+Y8fP97y8/P95cLCQhs0aJD7vGnTJvv888/t/v37VlZWZiNGjLAWLVpwpwEAAOqz/A8cOBCyfPLkSUtJSXGfhwwZYqdOnfLjjh8/bk2bNk342OXl5dUa7t27Z0+fPiWlAQAAqiL/mzdv2siRIy0zM9PV+HNyciw1NdXFtW3b1l68eOFv+/z5c2vWrJn7fPbsWddN4IXHjx9XOPZvv/1WI6GkpMRdCwAAAPKvBNnZ2bZ//35/+c6dO9a8eXP3eejQoXb69Ok6U/MvLi62CxcuuALAlStXSHEAAED+ldmpd+/erqlf3L1714YNG+Y3+2/ZssXv81ehQC0EXqvAy0LN/pcuXXIFAHUDAAAAIP8kUW2+T58+1qlTJ0tLS3OD/IYPH26TJ092o/1XrVpl3bp1c/G7d+92TfwvG0lf8r927RqpDgAAyL8xoP5+r/8fAAAA+TcSqir/M7frT2gMkB6kF4HnDJA/8kf+pAfphfwBkD/yRyakB+mF/AGQP/JHJqQH6YX8Afkjf2SDTEgP0gv5A/JH/sgGmZAeyB/5A/JH/pH/2d54u03cf8jPRo61Vm+94y/vO11s7Tp28cOfmjQJWVZ88Lh/fqWp5S7fkNS5G6tMSI/6lV7Hbjyy7H/8y97v9KF90LmbdfvoYxv1r8l27ObjhO7rq39N8dPpnffet7T26TZw6H9ZwW+lCe3jhe69MyPG6XiZfx9q+87ciLm/wuyVmxJ+Po4WP7Qh/+ef9n56V7dvz48H2PTFaxJ6nnjOAPnXA/nrn1wZW/9B2Za3dX/Cxwiue+31Vk5WB4rKyARIjwaTXsdLnljbDp0tZ/HqkPVT56+wjz751E7cehr3vkaKm7tqi6W2TrNDl+4k/YxEipOUB40Yk/AzFu/5UMFGhYoZS9f5cSqs/EffT0IKDcgfalz+s2bNqlMXVVPX8zLkP3nOMpsyL8/y959wGVplZKPPs1ZstIzMLDIB0qPBpNfYb793tepI9+vjTz+3f+XMrZSsFXKXrXctPNUh/yPXH9jbae0SfsbiPR9jvs6xTz77osJ+KqyoBSBeoYfnDJB/PZB/ereermlTn1XjDK8NJCob/VVmokyFTID0aAjppWb+ZZv3RbxfWt+jT/9Ky//wlfuuVaGq8tezMnL8ty4kI/9Yz4eeu+U//hy3ewr5Q43Kf+HChTZx4kTT3+vXr7uVmglv48aNbp3+alksXrzYTdbjMW/ePDt06JC/vHfvXjt69Kj98ccfboKfZcuWuWOsW7fOysrKQuR++fJlW7BggZsB8MSJE7ZkyRJ3vPPnz4fIX9MHa66ARYsW2cqVK+3WrVv1Rv6rdx22YWMn+stq3lRtp7KykaiCzYnIn/Soz+nVvNWbfi03UpdAy9S3Ky1/hTffeTfhPn+vEBIep+UOXXu464nX53/48r2Eno9Y3zvedXrXxHMG1V7zLy0tdVL2JHvjxg2bP3++W3/w4EE7fPiwW//w4UNfyB7a78GDB7Z9+3Y7deqUv/7q1au2du1af3n69OmuUKHJds6cOWPr16+3x48fu301SVBOTo6/rQoQXoFDk/IEj1PX5d836zNr3fYD/5/2vfadXIZ2uvxFpWSjMDMv33r1H4hsSI96n16xasCSsVoGqlLzVxpXteYvSY+fOssNIky25h/t+dAgv2jjTTS+4ODF29T8ofblL3EXFRVVkOaOHTuchPPy8tw6yV0FAdXYNWmOxK3CgFCtPohq71OnTvWXJ02a5AoVYsOGDS7eQ+sV77FmzRo3i+CLFy/ccrDloS7LX6X99O4ZFdZ/mj3Klm7aW2nZKKhfUCOLkT/pUZ/TK1rft0Lm34b4rTKVkf/3S9ZWW5//ydJnbhBfZeQf6fnQ984aMqLCfntOXnMFUpr94aXIf+7cuU7mQTRN7+zZs91ntQJoWTX327dvuyl7JXsJuqCgwG1z//59V4NXq4Bq6j/99JPNmDHDP15ubq7/ec6cOSHnkuS/++47f1ktAjquCh3qPqgv8tc/uAaXha9fs/sXvy+zsrLRyGDVWIMZEvInPepbemnU+7vvd6jwilvOolVuNLzX1J6srOet2erWV9dof4VWb7WutPzDn4/jGu3/QUfXKuBts/Xweeua0dfmrv4R+cPLq/lfuHChgjS95n3JXvFLly71m/R37drlJF9eXu7W5efn26VLl/z91UUwbdo0fzl4PtX8S0pKItb8VcgIylpjEryWh7oif/W/KaMKhnf/5x87pUVLK7x8N+I+r7/5lv18rqTSsnGjmZdvcO8TI3/Soz6nl0bSDxk93u+K0SA9LeuVzFhpqqDm8WC/eJt27Z1Us4aMtP3nb1VqnEC0OA0U9a4pWl/8tIU/JPx86HurZcL7znq7QS1QwS4o5A81Lv+ZM2f6K9S3r0F6Xp+/xKzmfK8rQIP/JGAN6PNq6mr695r8xfLly/2mfIlfrQTBZv+g/M+ePev3+WtbtRgEWwl0LXfv3vW7DzT4ry7Jn1/6qlsyIT1IL37hDyBB+e/cudMJ3BvV7432VxO/RvhrRH4QiVyj8j1++OEHV/sP1t5VQNAAQHUXaFCfjqe3AcLlr8KDugx0Hm2vQoaE76GWhRUrVrjChcQffGsA+SN/0oP0IvCcQSXl31hA/siE9CC9kD8A8kc2yIT0IL2QPyB/5I9skAnpgfyRPyB/5A8AAID8kT8AAADyR/4AAADIH/kDAAAgf+QPAACA/JE/AAAA8kf+AAAAyB/5AwAAIH/kDwAAgPyrJn/NLFgTtGnTJuJniE9NpEl1pQdpWb+fg5p8FoLLmtysc+fObrp0AORfB+VfXl7upjCuyQzmypUrPHVJcOHChWrP+KsrPZB/7VHX/zfDn4Xgsdq1a+dmLwVA/nVY/oqPl8mUlpba6NGjLSMjw7p06WKDBw92UxGLZ8+e2Zo1a6x79+7WoUMHV9qPVrsoKCiwgQMHWteuXW348OHuvMoktm3bZn379rXWrVvbpEmT/IxD+2qfTp06uSmSo23X0NIsXgGgOtIj1n0PTycdW+dp0qSJ+/vrr7+Sk9SC/Gvrf7M6ngUd6+HDhyFxZ8+eJSEB+ddl+cfLZMaPH2/5+fn+cmFhoQ0aNMh93rRpk33++ed2//59KysrsxEjRliLFi0qZDDKJHr16mXXrl1zyxs2bLBRo0bZjh07bMCAAW7/Bw8euAxmz549bpuWLVu65eLi4pjbNcQ0i1UAqI70iHY/o6UTNf+XI//a+N+sjmeBrj5A/nVQJMpIIoXr16/728TKZA4cOBCyfPLkSUtJSXGfhwwZYqdOnfLjjh8/bk2bNq2QEYwZM8YOHjwYchzVKpTRBGsIaj4cO3as+6zjnDhxwn2OtZ2Hah7Rvmt9CcH0iFYAqI70iHY/o6VTZTL1+p4WLzPU5v9mdTwL8eRf1/837927Z0+fPsWQyL9hyT+ZoH+CcG7evGkjR460zMxMV6vIycmx1NRUF9e2bduQ5vfnz59bs2bNKmQE6gdUM2Q4ilcTYTD07t3bxb3zzjsJbRepttRQwqVLl2okPaLdz2jpFJ6pSxbBfSMVUhpaWrzsUFP/m1V9FhKRf33531QhS/cJkH+DrvmrOS/44CsjiUR2drbt37/fX75z5441b97cfR46dKidPn066Zq//sGmTJliw4YNs6tXr/rrlVkdOnSoQiYSa7vGVvOvjvSIdj+jpRM1/9oNtfm/WR3PQn2v+atrUf9vutcMUkb+DUb+ifQrRstchGoBak4Ud+/edZmF17S4ZcsWv19RGY9qIV7NI5gRhPcfLlmyxL755hs30Ej7qK9R6DWh+fPnV8hEYm3XENMsVp9/daRHtPsZLZ2EBoMxirt2qM3/zep4FhpCn7+a/dXSFq2VBZB/g5N/rMzFqzH06dPHjbpPS0tzA4nUTzh58mTXLLhq1Srr1q2bi9+9e7drNoyUEaiGkpWV5d4BVp+iMivtv379epeJ6Rjjxo3z+96C+8barqGlWbzR/tWRHrHuZ6R0EhMmTLAePXrY0aNHyUlqSf618b9ZHc9CQxnwJ+nrvnsFHkD+DVb+8TIXqF1q4j3/IIzErj/yr+n/TZ6Fiqhrg19GbeDyP3O7/oSakn9NSgYqR02miTK2YM0PGudzwLNQtXwTkH+9lz80HtRcqx97WbZsGTeDZ4FngXwT+SN/AAAg30T+yB8AGjz0+ZNvIn/kDwCNDN5nJ99E/sgfABppzb99+/bu54Q99LqbNzNfY5hMi3wT+dsbb7eJK+LPRo61Vm+94y/vO11s7Tp28cOfmjQJWVZ88Lh/fqWp5S7fkNS5eYgBoKbkrx/0yc3N9devXLnSpk+f3mgm0yLfRP5x5X+0+KG93+lD6z8o2/K27k/4GMF1r73eyhUeDhSVIX8AeOny128KpKen++v1o0FqCUhkMi3kD41C/pPnLLMp8/Isf/8J++iTTyslf32etWKjZWRmIX+oVWbNmlWpuOrcB2qfaJMwBQf8aWKgixcvup8B7tmzpx8fbzIt5A+NQv7p3XrasRuP3Ge1AITX3hOVv/5K/ioEIH9A/vAya/5i8+bNNnXqVFu+fLkLIpHJtJA/NHj5r9512IaNnegv5yxebWO//b7S8lfBIdj8j/whWf744w83eYt+rGXhwoW2bt06Kysr8zPqEydOuMlY5s2bZ+fPn/dlHStOnDt3zvLy8mzmzJl+H2+8faB+y//JkyfWtWtX69evnz+pTWOZTIt8E/nHFHDfrM+sddsP/IF877XvZC1T37bT5S8qJX+FmXn51qv/QOQPlWL79u126tQpf1m1tLVr1/6/5/vMGTdZi5p4lXlrwhfN9R4vTs+LJoNRnISwceNGKyoqirkP1H/5i1GjRtnAgQP95cYymRb5JvKPKmDVztO7Z1RY/2n2KFu6aW+l5a/Q8+MBNnvlJuQPSXP58uWQZU0Eo6ZbsWHDhpCJYW7cuOFe1YoXJ9nfunXLj1Mf8NatW2PuA4D8oUHKf8zXOW6wX/j6Nbt/sR59+ldJ/gW/lboWBL0FgPwhGfQKlmrgejVLNf6ffvrJZsyY4eLmzJkTsq2a7b/77ru4cWrKVxdCMKgPONY+AMgf6rX8X/1riqW1Tw8J737Q0VJatLTCy3cj7vP6m2/Zz+dKKi1/Bb33r/f/kT8kQ35+vl26dMlffvjwoU2bNs2v3ZeUlESt+UeLU81ftf0g6k6ItQ8A8od6LX9+4Q/qE6qRe03xEr/E7TX76/Uur49ecWoh8FoFYsVpsJ+W1d8vDh486EZ4x9oHAPkD8kf+UEuo9q1R+QsWLHAjsTUoTwWAvXv3umb548eP2+LFi128Bu2pCV/Eizt58qQrWCheI74193usfQCQPyB/5A8AgPwB+SN/AADkD8gf+QMAIH+obfnzEAMAAPkm8uchBgBA/uSbyJ+HGACAfBOQPw8xAAD5JiB/HmIAAPJNQP48xAAA5JuA/HmIAQDINwH58xADAJBvAvLnIQYAIN+EWpZ/mzZteIgBAJA/NCb5X7lypUF8Uc3ExkMMAID8IYmaf2lpqY0ePdoyMjKsS5cuNnjwYDeNqUdBQYENHDjQunbtasOHD7eSkhI37ammQO3bt6+1bt3aJk2a5NZ5x9U+nTp1ctOuRtuuurh37557gK9du0aqAwAgf+SfiPzHjx9v+fn5/vrCwkIbNGiQ+/zrr79ar169fLFu2LDBRo0aZTt27LABAwbY/fv37cGDB65QsGfPHrdNy5Yt3XJxcXHM7aqDp0+f2qVLl9wDrEIAAAAgf+SfgPwPHDgQsv7kyZOWkpLiPo8ZM8YOHjwYEq9avSR+9uxZf526EMaOHes+N23a1E6cOOE+x9ouSHl5edJBhQvv4W0oXRgAAMgfakX+N2/etJEjR1pmZqar8efk5FhqaqqLa9eunT179izivuoiCIbevXu7uHfeeSeh7SI9hJUJun71+wMAAPJH/gnKPzs72/bv3++vv3PnjjVv3jxizV+SnTJlig0bNsyuXr3qr1c//qFDh0KOK2JtV9Wav5r51ewPAADIH5KUv2riauoXd+/edcL2mv3D+/yXLFli33zzjRvEp9YC9eOL2bNn2/z58yvIP9Z2AACA/OElyf/48ePWp08fNzo/LS3NNm3a5PrqJ0+e7OLVKpCVlWWdO3d2/fUqIKgrYP369a7g0K1bNxs3bpxfCw/KP9Z2AACA/OElyR8AAJA/NAL5q+9eg+8AAAD5QyOQv5rtu3fvbsuWLeMuAQAgf2gsNX8AAED+yB/5AwAA8gfkDwAAyB+QPwAAIH9A/gAAgPwB+QMAAPKHuij/WbNmxVwGAADkD8gfAACQP9RH+T969MgWLlxoEydOdH+vX7/uy//ixYvux380+U5+fr6b4S9YOLh8+bItWLDAzpw5Y8XFxbZx40Z3DP3Vsli8eHHIfvPmzQuZyW/v3r129OhRUggAAPnDy675T5s2zXbt2uUvHzlyxLZu3eovT58+3UleU+mWlpa6QsCtW7dc3I0bN1yBQes1BfDhw4fd+ocPH9qiRYts5cqV/nG0nzfLHwAAIH94ifKfMmWKPX782F/WjHzBbSZNmuQkL7Zv325FRUUVHqQdO3a4Wn9eXp5bd+rUKVcQ0FTAmk9A0ldhAAAAkD/UAflH6vMPrsvNzfU/z50718k8iAoLs2fPdp/VCqBltRTcvn3bdu/e7boMNH1wQUEBqQMAgPyhPsg/+Fk1/wsXLlR4kLzmfcle8UuXLnXLV69edV0Ka9eutfLyclIHAAD5w8uQ/8yZMystf/Xta6Cf1+dfUlLimvO9rgAN/lPT/5YtW9zyixcvXNM/Tf4AAMgfXqL8d+7c6YTsjdJPRv6e4NWsryZ+jfA/ffp0SPzUqVPt/Pnz/vIPP/wQMqAQAACQP9Sy/AEAAPkD8gcAAOQPyB8AAJA/IH8AAED+gPwBAAD5A/IHAADkD8gfAACQPyB/AABA/oD8AQAA+QPyBwAA5A/IHwAAkD8gfwAAQP7IHwAAAPkjfwAAAOSP/AEAAPkD8gcAAOQPyB8AAJA/IH8AAED+gPwBAAD5A/IHAADkD8gfAACQPyB/AABA/oD8AaB+ceY2oToD8gfkDwDIH/kjf0D+AID8kT/yB+QPAMgf+SN/5A8AgPyRP/JH/gAAyB/5I3/kDwDw8uX/6l9TrF3HLhXC7JWbXPyfX2lqucs3VNjvjbfb+J+Plzyxf3w9zT7o3M3eT+9q73f60LL/8S/7sfBc1H2iHe9o8UMbP3WWdc3o647X8+MBNmVeXtxjxDo28gfkDwDIPwlpvvZ6K2v11jt2oKgs4n4nS59Z+y7d7asZC+10+Qu37tjNx7Zk4x5LbZ1mhy/fS0r+/z0518Z++72duPXULWv/Tz77wuav3Yb8AfkDANSG/BU/a8VGy8jMirifaum9P/lbxH0XrtthU+evSEr+bdq1t2M3HoXEHbhQbsPGfYX8AfkDANSW/PVX8lchIHy9av2L83dX+VzBmn+/gYNt/U/H7FTZ84SPgfxfPm3atIn4uSrHqeqxkD8AIP8k+vy95npPqmr2Dzb/e+tbvJHq+vy9463aWRhynNZtP0hK/gqbDpy2QSPGuLEDPfr0t2Wb98W9Xq1H/olz8+bNGpX/lStXqk3+VTkW8gcA5F+Fmr/CzLx869V/YIWav/r3I+27/cgF+7em/570gL/g+v3nb1nWkJE25pvp1Pyr+TpKSkpiblNaWmqjR4+2jIwM69Kliw0ePNiKiopc3LNnz2zNmjXWvXt369Chg23fvj1izf/Fixe2bds269u3r7Vu3domTZrk1omCggIbOHCgde3a1YYPH+6OrfM0adLE/f31119DjtW+fXu7fv26f4579+5Zu3btYp4D+QMA8q+i/BU0+l5vAnjrv/xutvX+z79H3HfI6PHubYFk5K8R/rtPXg2JO3zlvhsLgPyr/zpiFQDGjx9v+fn5/nJhYaENGjTIfd60aZN9/vnndv/+fSsrK7MRI0ZYixYtKsh/x44dNmDAALfdgwcPnOT37NnjxN6rVy+7du2a227Dhg02atSoiDV/b3n+/PmWm5vrr1+5cqVNnz496jmQPwAg/2qSf8FvpdYy9W33FkBwtP/XuYv80f4HL952y32zPnPbJiN/FSwy/z7U715Ql8KwsRPtn1NmNij5P3z48KUG7zpiFQAOHDgQsnzy5ElLSUlxn4cMGWKnTp3y444fP25NmzatIGyJ+OzZs/56NeGPHTvWxowZYwcPHgw5vloCYsm/vLzc0tPT/fV9+vRxLQHRzoH8AQD5J9nnP23hD1Glqvf+gzV6CXr0V9+5Pvq2HTrb22ntXJ+9Ru0H99e50tqnVwgqLHjbaZCfCg7dPvrY3mvfyT7s1c/GfJ1jR64/aFDyr2shUgFA4wJGjhxpmZmZrsafk5NjqampLq5t27YhTevPnz+3Zs2aVRC2/qoJPxh69+7tmuvVdRCJWAP+dC0XL160O3fuWM+ePWOeA/kDAPIn1Cn5q7n7ZYZw+av/PJzs7Gzbv3+/vyzhNm/e3H0eOnSonT59Om7Nf9iwYXb16lV/vQoMhw4dqlDzV+FhypQpceW/efNmmzp1qi1fvtyFWOdA/gCA/An0+UdpgYgkfqHas5r6xd27d51kvWb/LVu2+H3+KhSohcBrFQgKWwPxFKe+eDF79mzXdx/e579kyRL75ptv3GcN2gu2KgTl/+TJEzdAsF+/fv51RzsH8gcA5E9A/hGuI5r4vdq8+tU7depkaWlpbpCf+tcnT57smuxXrVpl3bp1c/G7d+92ze3hwtZ269evdwUJbTtu3Dh7+vSpi1OrQlZWlnXu3Nn10auAISZMmGA9evSwo0ePRmwJ0MBAvSXgEescyB8AkD8B+QeuI5b4q0p9+GEe5A8AyJ/QqORfk+JX/32wFQD5AwBAo6ah/7a/mu71wz/Lli1D/gAAAI1B/o0V5A8AAMgf+QMAACB/5A8AAMgfkD8AACB/QP4AAID8AfkDAEBjl/+lS5fsxx9/jLvdrFmzKnV8zfqn6Xyj/T6+fplP8Y8ePbILFy64n9eNhCbg0c8Ax4pL9LsE0c/46qeAFy5cWCHcvn27Svc01vfxttu6dSvyBwCA2pX/Tz/9FDKdbiT0e/vexDfJcv78efee/saNGyMed/Hixf5v53tTBEdi79697ieCY8Ul8l0iXV9+fn61pot3HbG+j7ddcEIj5A8AkCTBn4Ctys/BxpoFriHKPy8vz/1Cn6bhXbNmjavxamIcb057TZozffp0FxQvtP2KFSts7ty5rlAQ6xp27drlBBdpchwdQ9L25Kvj6Xf01Qqwbt06dy3z5s1z16IChGriseK875Ls9f3yyy8R43R81c51fB1rx44dftwff/xhP/zwgy1YsMAVYG7cuGGLFi0Kuafe99F31DEUr2v3CgTa7syZMxWOj/wBACoh7StXrlSb/KtyrJpEP3tbHfLXrHVCAisvL3efHz9+bDNmzPC3UdN1UVGR+6wZ8mbOnOma2oWazefMmeOuJxIqSEh22iaIZviTeNUdcOTIESdJCVDHkdi942v92rVrXeEjVpz3XSpzfRJ3ODq2ugMkZE/WkrfXFSDpe1P/6hwqCGhyIu86vO+jOF2zN7NgYWGh3wXy3XffuUmMVKAJHh/5A8BLkei+ffvso48+svT0dPviiy9CBKjZ0TQbm2ZP019vtrRoteTwGnmsYwcpLS210aNHW0ZGhvtt98GDB/sC0sxrqoXqp187dOhg27dvj1jzV4YrcfXt29dN7Tpp0iQ/Ey4oKHCzuWlKV30PHVvnadKkifurGm/wWO3bt7fr16/751DNrl27djHPUZPo/FWVv2QvYel+quYfXJ+bm+svq2DgCfDy5cuumT1IsHAQRPfBk77O4xUudCzJU4JcvXq1S2tNx6sWANXCw7sIVHNWTT5WnPddkr0+CV7XEuzrV2uBrkczDgZn9NNsf7pPN2/erNBVoEKCmvG96/C+j+6tCgPFxcX+s6upi7VdtOMjfwCodZo3b24TJ070BaaMUFOkinPnzrkpV9VU6WW8HTt2dP2micg/1rHD0SCwYAarGtOgQYPcZ00H683/XlZWZiNGjLAWLVpUOKcy5AEDBrjtVAOT5Pfs2VNh/vcNGza4qV0jfQdvWc3WQSGuXLnS1TijnaMmkTDUHF1V+R87dswOHDhgt27dcuJR87PXPK1lD9VgPTZv3uyaw4Oy1GDASNchSapmLiRk77mRwL2auWrpQrVhyV33NVzUGjz3888/x4zzvksy1yfRek314eh6JPMgug96dtViEX48fU9dm3cd3vfxWgY0sE8FVt0T795HOz7yB4Ba5y9/+Yv9/vvv/rKagD0BSshqpgyijPDLL79MSP6xjh2OMtAgaiZOSUlxn4cMGRIysEuFkKZNm1Y4p0Ts9V0LtTKosDFmzBg7ePBgyPHVEhBL/qqpqbXCQ3PTqyUg2jki1bKrI6gG6Um/qvJXIUoFIAkyWPPXvVBTvFDhyhO4UD+1+ruDBFtEgqjApuAVHFUo0v1RYUtowN/SpUvdZ/WFq/ldy8FnREydOtXV6GPFed8lmetTIXDnzp0R43Q9wf30rHoFBRWMvIKjV5v/6quvXIuGdx3e9wkO6FO8BK9jabtox0f+AFDrxBK4mrmfPHkSEqdMKy0tLeq+qampCR07Uq1x5MiRlpmZ6Wr8OTk5/rHatm0b0rSu/txmzZpVOKb+qgk/GHr37u2+hzLsRL5/cFnXohqrpNWzZ8+Y5wgnXNhVDbo/VZW/JyKvr9yrDasp3KuhqtClmnWwtUASD3af6HW9SKjQ4DV3a4Y+iVkFDdWEvUKb10ri9curxhw8n7qJdD1q7YgVp++iNE3m+lQI8VqtwtE9CT4jSnfvtT0V9tQq5Y0j0Pn0fHr3VPt530ctKd691Hqvu0OtE9GOj/wBoE7JXzX/8P5U1fwlRfHuu++GZGjRauSJyD87Ozsk05Zw1W0ghg4dGlKjinaeYcOG+YOyhIQggYTX/JVJT5kyJa781aSsmqa6K7xX36Kdo6Zq/urr9/qJqyJ/FeIkIqHmaXVrqOYpASlNvdq+5K1mc+8de+0n2XlvBWjbaGMc1KQfHGgnUQdf11PtV9evAkjwdT9dg5ZV01eLQby44HdJ5vrUjSNZh7/f792PIGqiV0HIk7gKIRK4ngO1IGjsgncdwe8j8WswoI6rbgtdc/B6Ix0f+QNAnZK/Mi7VbL2+Wwn4ww8/9LsC1G/uNemquVhifPPNNyslf9WevcxQtUYdy2v2l4i8Pn8VCtRCEKmFQaJQnFfTVG1OmXJ4n78kITEJDdoLyiJ4fcq0NUCwX79+TsKxzlEb8At/tY8KIF5rhoe6qIIDX6sK8geAOiV/oUxOItZAv27durnam4d+0Uyj8tWsrpH4yhRVWKiM/FVDVL+6BhiqW0HnUf+6Rkir5qUR1Tq/4lX4iHQebaf+WRUktO24ceP8WrNaFbKystxbC+qjVwFDTJgwwXr06OFn5uHXpwKO3hLwiHUO5N/w8Jr0ve4vtcbotUjvdT3kDwBQhwowDRHk/3LwflhIr0DqzYVIvxOA/AEAahH1MQdbAZA/1DeQPwBAEqjpXt0NqpUhf0D+AACA/AH5AwAA8gfkDwAAyB+QPwAAIH9A/gAAgPwB+QMAAPIH5A8AAMgfkD8AACB/QP4AAID8AfkDAADyR/4AAADIH/kDAAAgf+QPAADIH5A/AAAgf0D+AACA/AH5AwAA8gfkDwAAyB+QP9R3ztwm1IVA2hOq89lA/sgfAAEgf9Ie+QPyB0AAyJ97jvwB+QPyJyB/AvIH5A/In4D8CcgfkD8gfwLyJyB/QP6A/JMLx0ue2D++nmYfdO5m76d3tfc7fWjZ//iX/Vh4LmS7V/+aYu06dvFDWvt0y/z7UNt35kbUbbwwe+WmhOLfeLtNheubv3abtWnXPuQ8yL/2QqQ0CQ+fjRxrrd56x1/ed7o4JH3/1KRJyLLig8f98ytNLXf5hkqdG/kD8gfkn2Q4WfrM2nfpbl/NWGiny1+4dcduPrYlG/dYaus0O3z5XsyMePriNTZoxJiEM+tk4yfPWeauL3gdyL9uyf9o8UNXYOw/KNvytu5P+BjBda+93soVHg4UlSF/QP6A/Gs6jJ86y3p/8reIcQvX7bCp81fEzIiPXH9gb6e1qxH5j5owxf6j33/a8f8pjNDsX3flrwLalHl5lr//hH30yaeVkr8+z1qx0TIys5A/IH9A/jUdVKtenL+7UhI4duORjRz/rQvVKf9TZc8ta8hI69V/oPtMn3/dln96t57uWdBntQCE194Tlb/+Sv4qBCB/QP6A/GswtHgj1fX5e8urdhaG9M22bvtB1P58LXfo2iNk/2h9+l6zfbz4lqlvW48+/Z381RT887kS5F+H5b9612EbNnaiv5yzeLWN/fb7SstfBYdg8z/yB+QPyL+Gav7q348Ut/3IBfu3pv8eNQM/ceup6zYYOPS/qq3m3/R//8U1IXvjCd59vwPN/nVY/n2zPnMFRK8Q9177Tq4A540fSVb+CjPz8l2rD/IH5A/Iv4bCl9/Ntt7/+feIcUNGj3ejsGNl4BowqBp6TQ34+2LMBOs3cDDyr4PyV+08vXtGhfWfZo+ypZv2Vlr+Cj0/HuDeAEH+gPwB+dfgaP+vcxf5tbWDF2+7ZdXqVIuLJ4FWb7WuMfnrmj7s1c/+e3Iu8q9j8h/zdY4b7Be+fs3uX1zXTVXkX/BbqXv2ggVL5A/IH5B/Nb/nP/qr79xgrbYdOrvR+3p9T4O4YmXQwQFfet0rVp/+tIU/JBQf6Ry/XP3dvXaotw+Qf+0HpZl+0yEY3v2go6W0aGmFl+9G3Of1N98KGa+RrPwV9N5/sOUJ+QPyB+RPQP4E5A/IH5A/AfkTkD8gf0D+BORPQP6A/AH5E5A/AfkD8gfkT0D+BOQPyB8AAKoX5I/8AQAA+QPyBwAA5A/IHwAAkD8gfwAAQP6A/AEAAPkD8gcAAOQPyB8AAJA/IH8AAED+gPwBapU2bdpE/BxpuTLHrGs8fvyYNI+R5lVJ57qc7sgf+QNAgCtXrjQq+V+4cKHRFwCC6RNM/6qmc1WOVRs8f/4c+SN/gPgcPXrUhg8fbp07d3Z/tRzM+Pbt22cfffSRpaen2xdffBGS+cXat0uXLrZy5Urr1KmTvffeey5u9uzZbjkjI8PftrS01EaPHu3WaZ/BgwdbUVFRxGt98eKFbdu2zfr27WutW7e2SZMmuXXe+bZs2eKus3v37rZ+/XqXEXrf4969e26bJk2auL+//vpr3O8Y6XzRjlOV+1gTNb9ECgC1kb6x0iyZ+xLrOXn27JmtWbPGpXuHDh1s+/btEWv+sa6loKDABg4caF27dnXfVceO9ryI9u3b2/Xr1/1z6Llo165d1IJhcF2i964y6DqU/teuXSNzQ/4AkTl37pzLcM6cOeOWjx8/bh07drTz58+75ebNm9vEiRP9DHL58uU2duzYhPZt1aqVTZ482Z4+fWqnTp2yV1991RYsWODijh07ZllZWe7z+PHjLT8/37+mwsJCGzRoUMTr3bFjhw0YMMDu379vDx48cJn0nj17XFxqaqr985//tN9//91lgH/7299s8+bNFTLe8Iw51neMdb7gcapyH2tK/okUAGojfWPdw2TuS6znZNOmTfb555+7c5SVldmIESOsRYsWFdI82rVI7L169fKFuWHDBhs1alTMlqL58+dbbm6uv14ynz59ekLyT/TeJYuOd+nSJZf2+h8A5A8QNUPdvXt3yLpdu3bZl19+6T7/5S9/cTL1kEi8TCzevsrQSkpK/LhXXnnF7t696y+r5iUOHDgQcoyTJ09aSkpKxOtVZn327Fl/WbVETxZNmzb1RSVOnDhhQ4cOjSv/WN8x1vmCx6nKfQynvLy8ysGTf7wCQG2kb6x7mMx9ifWcDBkyxEnUQwUVPQ/haR7tWsaMGWMHDx4MOb5aAmLJX/dZrRUeffr08VsC4sk/0XuXzLNRXFzsp3ld75oA5A8vGTVTPnnyJGSdMuC0tLS4mVi8fcMzsGiZ6M2bN23kyJGWmZnpanI5OTmuFh8J7aMm02Do3bu3i3vttdf8GqTQ57Zt28aVf6zvGOt8wf2qch+j1dqrM6g2GO1+1nT6JnoP492XWM+J0jmY9uruadasWcLXou+qroNE7lFwWddy8eJFu3PnjvXs2TPmdwg+04neu8o8G7pPXncXIH+AqDX/vXv3VqjdKVOLlzknu2+05ezsbNu/f7+/XhmpmoMjMWzYMLt69WqI4A8dOuTX/FXbD9YME6n5x/qOsc4XXvOv7H18mTX/2kjfRO9hvPsS6zlROp8+fTpuzT/atYTX/CXPKVOmxP2e6laaOnWq665Q8Hj33XdDChPRridZ+cdKczXzq9kfkD9AXNSvq9qP11yuDPTDDz/0m3tjZc7J7httWTUviVqo6VMZdLRmfw3WUu1P/bVCg6TU9yrUx6u427dvuz5d1Q4j9fmr1hWsJcb6jrHOFzxOVe5jTZBon39tpG+se5jMfYn1nGigp9fnr0KBzhesace7lvA+/yVLltg333wT93lRy4gGCPbr1y+kj13jBTRuQGgMgq71zTffrLL8AfkDVBsaWazMSYO5unXr5gZPJSKHZPeNtqxakfpLNbhMTco6hvpmNSAqHNWmNIpfItD5xo0b59d2dLytW7e6Udga9b127dqQ0f4eEyZMsB49evgjqmN9x1jnCz9OVe5jTcg/0dH+NZ2+8dIs0fsS6znROVatWuWOr3gVUFRwSeZa1KqggXZ6s0HjALw++HjPi0SvtwSC6N7rbQR1J+hZ1HiFSNeD/AH5A1QRMsxQ+fBDPzwbgPwByOAbEYj//6PWn2CtGwD5AyB/aMCo6V7N7suWLeNmAPIHAAAA5A8AAADIHwAAAJA/AAAAIH8AAABA/gAAAID8oSEwa9asmMuxto+3bXWeFwAA+QO8JPnrN9ZrQv7B4wIAIH+AKvDHH3+4CVL0gygLFy60devWuUlJHj165JYnTpzo/mp62OCyN4e5JH358mVbsGCBmwwmvOaviWI0iYomTdHc695kKZEKBloXft7gecS8efNCJlPR9nPnznWfda68vDybOXOm7dmzJ2bBQlOy6jvr2vLz8/3CRbT74aF1x44dc99XE8To+vQb7lrWPt71JnM9AADIH2qV7du3Oyl7aOpTTY6TaM1/+vTptnHjRl/IwXjNva4Z9h4+fOgkreOePXs2pvzjnVdTsRYUFPjrJeKff/7ZTWqjSV70E7eadU3XVFRUFPE7T5s2zU1T63HkyBE3OVAi90PfV1Pe6udjNYe6JpgpLCx0ccXFxbZ69Wr3OZnrAQBA/lCrqNYeRELTXOWJyn/SpEl248aNiPHhcfqsWnZV5K9pWb2pYYVq1ip4SK63bt3y16sm7wk9HM3ZHvwdfM365h0/3v2Q7H///Xd/+dtvv3WFGw/V8kUy1wMAgPyhVtFc6JomdeXKla6G+9NPP9mMGTMSln9ubm7UeNWww5kzZ05U+Sd6Xl1reXm5k+7SpUv9eDXJB8Py5csjfudYBY9498OTe7zrTOZ6AACQP9QqqomrP99DQg1KO578Yy2H1/xViw7W/L3+f69VQNsnclyNLdi3b59rrlfwatrhgwLVZJ+s/KvrfiRzPQAAyB9qFdVGJWVPdJJWsJk7vKabaM3Xq8nreDqumtlVk9YgOKFBdV7fuprytd3333+f0HnU375o0SJbsWKFG0sgdFzV2NW/Lg4ePOjGByQr/3j3I1H5J3M9AADIH2oV1bjVb+6NXletWsLToDaxc+dON1Jfg9kiLceSoZq6NcBPo/G1z8mTJ/3avprtNZLei1Nfu7b3iHceFR68wXVCx9XxJe/Fixfbtm3bXCEhWfnHux+Jyj+Z6wEAiMb/BcRRmn4M+gkIAAAAAElFTkSuQmCC"/>
          <p:cNvSpPr>
            <a:spLocks noChangeAspect="1" noChangeArrowheads="1"/>
          </p:cNvSpPr>
          <p:nvPr userDrawn="1"/>
        </p:nvSpPr>
        <p:spPr bwMode="auto">
          <a:xfrm>
            <a:off x="155575" y="-1233488"/>
            <a:ext cx="4867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9" name="Pentagon 8"/>
          <p:cNvSpPr/>
          <p:nvPr userDrawn="1"/>
        </p:nvSpPr>
        <p:spPr>
          <a:xfrm>
            <a:off x="88638" y="86887"/>
            <a:ext cx="3702312" cy="545841"/>
          </a:xfrm>
          <a:prstGeom prst="homePlate">
            <a:avLst/>
          </a:prstGeom>
          <a:solidFill>
            <a:srgbClr val="0124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Skill Development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72414" y="1012384"/>
            <a:ext cx="11059862" cy="4735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4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90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7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9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93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1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32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F137-0809-4DAA-8E3C-28073C2EEE2A}" type="datetimeFigureOut">
              <a:rPr lang="en-AU" smtClean="0"/>
              <a:t>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39D7-84E0-46E1-9BB0-376D921FF7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5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55.png"/><Relationship Id="rId7" Type="http://schemas.openxmlformats.org/officeDocument/2006/relationships/customXml" Target="../ink/ink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3.emf"/><Relationship Id="rId4" Type="http://schemas.openxmlformats.org/officeDocument/2006/relationships/image" Target="../media/image56.png"/><Relationship Id="rId9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710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2" Type="http://schemas.openxmlformats.org/officeDocument/2006/relationships/image" Target="../media/image610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5" Type="http://schemas.openxmlformats.org/officeDocument/2006/relationships/image" Target="../media/image190.png"/><Relationship Id="rId10" Type="http://schemas.openxmlformats.org/officeDocument/2006/relationships/image" Target="../media/image140.png"/><Relationship Id="rId4" Type="http://schemas.openxmlformats.org/officeDocument/2006/relationships/image" Target="../media/image82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2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21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280.png"/><Relationship Id="rId5" Type="http://schemas.openxmlformats.org/officeDocument/2006/relationships/image" Target="../media/image230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4" Type="http://schemas.openxmlformats.org/officeDocument/2006/relationships/image" Target="../media/image82.png"/><Relationship Id="rId9" Type="http://schemas.openxmlformats.org/officeDocument/2006/relationships/image" Target="../media/image260.png"/><Relationship Id="rId14" Type="http://schemas.openxmlformats.org/officeDocument/2006/relationships/image" Target="../media/image3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46BE2BE-401B-43B6-9F59-E6AE635E14BD}"/>
              </a:ext>
            </a:extLst>
          </p:cNvPr>
          <p:cNvSpPr txBox="1"/>
          <p:nvPr/>
        </p:nvSpPr>
        <p:spPr>
          <a:xfrm>
            <a:off x="282564" y="912504"/>
            <a:ext cx="8974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I will be able to determine </a:t>
            </a:r>
            <a:r>
              <a:rPr lang="en-AU" sz="3200" b="1" dirty="0" smtClean="0"/>
              <a:t>Midpoint, Distance and Gradient of two coordinates</a:t>
            </a:r>
            <a:endParaRPr lang="en-AU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E7845BC-DC72-44E1-BABF-6AFB4DC3022D}"/>
              </a:ext>
            </a:extLst>
          </p:cNvPr>
          <p:cNvSpPr txBox="1"/>
          <p:nvPr/>
        </p:nvSpPr>
        <p:spPr>
          <a:xfrm>
            <a:off x="135904" y="3284478"/>
            <a:ext cx="109732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Determine the midpoint of two coordinates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Determine a set of coordinate given the midpoint and one other coordinate</a:t>
            </a:r>
            <a:endParaRPr lang="en-GB" sz="2400" b="1" dirty="0"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Determine the distance of two coordinates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smtClean="0">
                <a:cs typeface="Arial" panose="020B0604020202020204" pitchFamily="34" charset="0"/>
              </a:rPr>
              <a:t>Determine the gradient of two coordinates</a:t>
            </a:r>
            <a:endParaRPr lang="en-GB" sz="2400" b="1" dirty="0"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4BEE6A2-556E-47EB-BE0D-1D5CA4374488}"/>
              </a:ext>
            </a:extLst>
          </p:cNvPr>
          <p:cNvGrpSpPr/>
          <p:nvPr/>
        </p:nvGrpSpPr>
        <p:grpSpPr>
          <a:xfrm>
            <a:off x="10156369" y="-22718"/>
            <a:ext cx="2035631" cy="971026"/>
            <a:chOff x="660399" y="3602071"/>
            <a:chExt cx="2035631" cy="971026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4CB765C-CAC2-440D-9D52-CA15DC2897B0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9071FAA3-C029-4C42-9F5A-D80968D531A2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will we learn today?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D8F7365-FCBE-4876-B626-49EB1AB0C0AF}"/>
              </a:ext>
            </a:extLst>
          </p:cNvPr>
          <p:cNvGrpSpPr/>
          <p:nvPr/>
        </p:nvGrpSpPr>
        <p:grpSpPr>
          <a:xfrm>
            <a:off x="10156369" y="1080311"/>
            <a:ext cx="2035631" cy="1194596"/>
            <a:chOff x="660399" y="3602071"/>
            <a:chExt cx="2035631" cy="1194596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4FE61856-5929-4FC6-8ACF-5741F7D4236E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0AD2C468-2CD6-425A-8902-5B39168F9670}"/>
                </a:ext>
              </a:extLst>
            </p:cNvPr>
            <p:cNvSpPr/>
            <p:nvPr/>
          </p:nvSpPr>
          <p:spPr>
            <a:xfrm>
              <a:off x="660399" y="3931961"/>
              <a:ext cx="2035629" cy="86470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How will you know that you are successful?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ADA7AF8-1FC9-4807-B4FF-6DF092ABA010}"/>
              </a:ext>
            </a:extLst>
          </p:cNvPr>
          <p:cNvSpPr txBox="1"/>
          <p:nvPr/>
        </p:nvSpPr>
        <p:spPr>
          <a:xfrm>
            <a:off x="0" y="2619198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2263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19" y="2415939"/>
            <a:ext cx="4476355" cy="401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63894"/>
                <a:ext cx="11920818" cy="1789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200" b="1" dirty="0" smtClean="0"/>
                  <a:t>Calculate the gradient/slope/m of the following graph using the formula:</a:t>
                </a:r>
              </a:p>
              <a:p>
                <a:r>
                  <a:rPr lang="en-AU" sz="3200" b="1" dirty="0" smtClean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𝒓𝒊𝒔𝒆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𝒓𝒖𝒏</m:t>
                        </m:r>
                      </m:den>
                    </m:f>
                    <m:r>
                      <a:rPr lang="en-AU" sz="32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AU" sz="3200" b="1" i="1" baseline="-2500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AU" sz="3200" b="1" i="1" baseline="-2500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AU" sz="3200" b="1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3200" b="1" i="1" baseline="-2500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3200" b="1" i="1" baseline="-25000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AU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3894"/>
                <a:ext cx="11920818" cy="1789977"/>
              </a:xfrm>
              <a:prstGeom prst="rect">
                <a:avLst/>
              </a:prstGeom>
              <a:blipFill rotWithShape="0">
                <a:blip r:embed="rId3"/>
                <a:stretch>
                  <a:fillRect l="-1278" t="-4437" b="-51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6917712" y="5073887"/>
            <a:ext cx="195532" cy="178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7483580" y="3931255"/>
            <a:ext cx="195532" cy="178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2716449"/>
            <a:ext cx="58602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1. Identify two </a:t>
            </a:r>
            <a:r>
              <a:rPr lang="en-AU" sz="2800" b="1" dirty="0" smtClean="0"/>
              <a:t>easy points</a:t>
            </a:r>
            <a:endParaRPr lang="en-AU" sz="2800" b="1" dirty="0"/>
          </a:p>
          <a:p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-26373" y="3502420"/>
            <a:ext cx="58602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2. Label them as (x</a:t>
            </a:r>
            <a:r>
              <a:rPr lang="en-AU" sz="2800" b="1" baseline="-25000" dirty="0" smtClean="0"/>
              <a:t>1</a:t>
            </a:r>
            <a:r>
              <a:rPr lang="en-AU" sz="2800" b="1" dirty="0" smtClean="0"/>
              <a:t>,y</a:t>
            </a:r>
            <a:r>
              <a:rPr lang="en-AU" sz="2800" b="1" baseline="-25000" dirty="0" smtClean="0"/>
              <a:t>1</a:t>
            </a:r>
            <a:r>
              <a:rPr lang="en-AU" sz="2800" b="1" dirty="0" smtClean="0"/>
              <a:t>) and (x</a:t>
            </a:r>
            <a:r>
              <a:rPr lang="en-AU" sz="2800" b="1" baseline="-25000" dirty="0" smtClean="0"/>
              <a:t>2</a:t>
            </a:r>
            <a:r>
              <a:rPr lang="en-AU" sz="2800" b="1" dirty="0" smtClean="0"/>
              <a:t>,y</a:t>
            </a:r>
            <a:r>
              <a:rPr lang="en-AU" sz="2800" b="1" baseline="-25000" dirty="0" smtClean="0"/>
              <a:t>2</a:t>
            </a:r>
            <a:r>
              <a:rPr lang="en-AU" sz="2800" b="1" dirty="0" smtClean="0"/>
              <a:t>)</a:t>
            </a:r>
            <a:endParaRPr lang="en-AU" sz="2800" b="1" dirty="0"/>
          </a:p>
          <a:p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7766332" y="3646964"/>
            <a:ext cx="20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(x</a:t>
            </a:r>
            <a:r>
              <a:rPr lang="en-AU" b="1" baseline="-25000" dirty="0"/>
              <a:t>1</a:t>
            </a:r>
            <a:r>
              <a:rPr lang="en-AU" b="1" dirty="0"/>
              <a:t>,y</a:t>
            </a:r>
            <a:r>
              <a:rPr lang="en-AU" b="1" baseline="-25000" dirty="0"/>
              <a:t>1</a:t>
            </a:r>
            <a:r>
              <a:rPr lang="en-AU" b="1" dirty="0" smtClean="0"/>
              <a:t>) = (2,3)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7015478" y="5192723"/>
            <a:ext cx="215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(x</a:t>
            </a:r>
            <a:r>
              <a:rPr lang="en-AU" b="1" baseline="-25000" dirty="0" smtClean="0"/>
              <a:t>2</a:t>
            </a:r>
            <a:r>
              <a:rPr lang="en-AU" b="1" dirty="0" smtClean="0"/>
              <a:t>,y</a:t>
            </a:r>
            <a:r>
              <a:rPr lang="en-AU" b="1" baseline="-25000" dirty="0" smtClean="0"/>
              <a:t>2</a:t>
            </a:r>
            <a:r>
              <a:rPr lang="en-AU" b="1" dirty="0" smtClean="0"/>
              <a:t>)= (1,1)</a:t>
            </a:r>
            <a:endParaRPr lang="en-AU" b="1" dirty="0"/>
          </a:p>
          <a:p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-26373" y="4406383"/>
            <a:ext cx="58602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3</a:t>
            </a:r>
            <a:r>
              <a:rPr lang="en-AU" sz="2800" b="1" dirty="0" smtClean="0"/>
              <a:t>. Substitute them into the formula</a:t>
            </a:r>
            <a:endParaRPr lang="en-AU" sz="2800" b="1" dirty="0"/>
          </a:p>
          <a:p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44847" y="5638147"/>
                <a:ext cx="6165010" cy="715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1" dirty="0" smtClean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𝒓𝒊𝒔𝒆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𝒓𝒖𝒏</m:t>
                        </m:r>
                      </m:den>
                    </m:f>
                    <m:r>
                      <a:rPr lang="en-AU" sz="28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AU" sz="2800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AU" sz="2800" b="1" i="1" baseline="-250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800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2800" b="1" i="1" baseline="-2500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AU" sz="2800" b="1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8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AU" sz="28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AU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AU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47" y="5638147"/>
                <a:ext cx="6165010" cy="715965"/>
              </a:xfrm>
              <a:prstGeom prst="rect">
                <a:avLst/>
              </a:prstGeom>
              <a:blipFill rotWithShape="0">
                <a:blip r:embed="rId4"/>
                <a:stretch>
                  <a:fillRect l="-2077" b="-119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-1" y="-53045"/>
            <a:ext cx="7938655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Calculating Gradient</a:t>
            </a:r>
            <a:endParaRPr lang="en-AU" sz="3200" dirty="0"/>
          </a:p>
        </p:txBody>
      </p:sp>
      <p:cxnSp>
        <p:nvCxnSpPr>
          <p:cNvPr id="7" name="Straight Connector 6"/>
          <p:cNvCxnSpPr>
            <a:stCxn id="3" idx="0"/>
          </p:cNvCxnSpPr>
          <p:nvPr/>
        </p:nvCxnSpPr>
        <p:spPr>
          <a:xfrm flipV="1">
            <a:off x="7015478" y="4034440"/>
            <a:ext cx="0" cy="1039447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40223" y="4327180"/>
            <a:ext cx="12263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rgbClr val="FF0000"/>
                </a:solidFill>
              </a:rPr>
              <a:t>Rise = 2</a:t>
            </a:r>
            <a:endParaRPr lang="en-AU" sz="2400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288665" y="4769751"/>
            <a:ext cx="1642939" cy="954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01020" y="4039883"/>
            <a:ext cx="512424" cy="372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87834" y="3403666"/>
            <a:ext cx="12263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rgbClr val="FF0000"/>
                </a:solidFill>
              </a:rPr>
              <a:t>Run = 1</a:t>
            </a:r>
            <a:endParaRPr lang="en-AU" sz="2400" b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88665" y="3793232"/>
            <a:ext cx="2228895" cy="2414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6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4" grpId="0"/>
      <p:bldP spid="10" grpId="0"/>
      <p:bldP spid="16" grpId="0"/>
      <p:bldP spid="17" grpId="0"/>
      <p:bldP spid="8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63894"/>
                <a:ext cx="11329147" cy="1297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200" b="1" dirty="0" smtClean="0"/>
                  <a:t>Calculate the gradient/slope/m of the following line</a:t>
                </a:r>
                <a:endParaRPr lang="en-AU" sz="3200" b="1" dirty="0"/>
              </a:p>
              <a:p>
                <a:r>
                  <a:rPr lang="en-AU" sz="3200" b="1" dirty="0" smtClean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𝒓𝒊𝒔𝒆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𝒓𝒖𝒏</m:t>
                        </m:r>
                      </m:den>
                    </m:f>
                    <m:r>
                      <a:rPr lang="en-AU" sz="32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AU" sz="3200" b="1" i="1" baseline="-2500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AU" sz="3200" b="1" i="1" baseline="-2500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AU" sz="3200" b="1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3200" b="1" i="1" baseline="-2500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3200" b="1" i="1" baseline="-25000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AU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3894"/>
                <a:ext cx="11329147" cy="1297535"/>
              </a:xfrm>
              <a:prstGeom prst="rect">
                <a:avLst/>
              </a:prstGeom>
              <a:blipFill rotWithShape="0">
                <a:blip r:embed="rId2"/>
                <a:stretch>
                  <a:fillRect l="-1346" t="-6132" b="-75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2304631"/>
            <a:ext cx="58602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1. Identify two </a:t>
            </a:r>
            <a:r>
              <a:rPr lang="en-AU" sz="2800" b="1" dirty="0" smtClean="0"/>
              <a:t>easy points</a:t>
            </a:r>
            <a:endParaRPr lang="en-AU" sz="2800" b="1" dirty="0"/>
          </a:p>
          <a:p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3162394"/>
            <a:ext cx="58602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2. Label them as (x</a:t>
            </a:r>
            <a:r>
              <a:rPr lang="en-AU" sz="2800" b="1" baseline="-25000" dirty="0" smtClean="0"/>
              <a:t>1</a:t>
            </a:r>
            <a:r>
              <a:rPr lang="en-AU" sz="2800" b="1" dirty="0" smtClean="0"/>
              <a:t>,y</a:t>
            </a:r>
            <a:r>
              <a:rPr lang="en-AU" sz="2800" b="1" baseline="-25000" dirty="0" smtClean="0"/>
              <a:t>1</a:t>
            </a:r>
            <a:r>
              <a:rPr lang="en-AU" sz="2800" b="1" dirty="0" smtClean="0"/>
              <a:t>) and (x</a:t>
            </a:r>
            <a:r>
              <a:rPr lang="en-AU" sz="2800" b="1" baseline="-25000" dirty="0" smtClean="0"/>
              <a:t>2</a:t>
            </a:r>
            <a:r>
              <a:rPr lang="en-AU" sz="2800" b="1" dirty="0" smtClean="0"/>
              <a:t>,y</a:t>
            </a:r>
            <a:r>
              <a:rPr lang="en-AU" sz="2800" b="1" baseline="-25000" dirty="0" smtClean="0"/>
              <a:t>2</a:t>
            </a:r>
            <a:r>
              <a:rPr lang="en-AU" sz="2800" b="1" dirty="0" smtClean="0"/>
              <a:t>)</a:t>
            </a:r>
            <a:endParaRPr lang="en-AU" sz="2800" b="1" dirty="0"/>
          </a:p>
          <a:p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5829029" y="4257571"/>
            <a:ext cx="20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(x</a:t>
            </a:r>
            <a:r>
              <a:rPr lang="en-AU" b="1" baseline="-25000" dirty="0"/>
              <a:t>1</a:t>
            </a:r>
            <a:r>
              <a:rPr lang="en-AU" b="1" dirty="0"/>
              <a:t>,y</a:t>
            </a:r>
            <a:r>
              <a:rPr lang="en-AU" b="1" baseline="-25000" dirty="0"/>
              <a:t>1</a:t>
            </a:r>
            <a:r>
              <a:rPr lang="en-AU" b="1" dirty="0" smtClean="0"/>
              <a:t>) </a:t>
            </a:r>
            <a:r>
              <a:rPr lang="en-AU" b="1" smtClean="0"/>
              <a:t>= (-2,0)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8546842" y="5494110"/>
            <a:ext cx="215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(x</a:t>
            </a:r>
            <a:r>
              <a:rPr lang="en-AU" b="1" baseline="-25000" dirty="0" smtClean="0"/>
              <a:t>2</a:t>
            </a:r>
            <a:r>
              <a:rPr lang="en-AU" b="1" dirty="0" smtClean="0"/>
              <a:t>,y</a:t>
            </a:r>
            <a:r>
              <a:rPr lang="en-AU" b="1" baseline="-25000" dirty="0" smtClean="0"/>
              <a:t>2</a:t>
            </a:r>
            <a:r>
              <a:rPr lang="en-AU" b="1" dirty="0" smtClean="0"/>
              <a:t>)= (</a:t>
            </a:r>
            <a:r>
              <a:rPr lang="en-AU" b="1" smtClean="0"/>
              <a:t>0,-3)</a:t>
            </a:r>
            <a:endParaRPr lang="en-AU" b="1" dirty="0"/>
          </a:p>
          <a:p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3934495"/>
            <a:ext cx="58602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3</a:t>
            </a:r>
            <a:r>
              <a:rPr lang="en-AU" sz="2800" b="1" dirty="0" smtClean="0"/>
              <a:t>. Substitute them into the formula</a:t>
            </a:r>
            <a:endParaRPr lang="en-AU" sz="2800" b="1" dirty="0"/>
          </a:p>
          <a:p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44847" y="5638147"/>
                <a:ext cx="6165010" cy="715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1" dirty="0" smtClean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𝒓𝒊𝒔𝒆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𝒓𝒖𝒏</m:t>
                        </m:r>
                      </m:den>
                    </m:f>
                    <m:r>
                      <a:rPr lang="en-AU" sz="28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AU" sz="2800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AU" sz="2800" b="1" i="1" baseline="-250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800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2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sz="2800" b="1" i="1" baseline="-2500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AU" sz="2800" b="1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8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AU" sz="2300" b="1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−−</m:t>
                        </m:r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AU" sz="23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AU" sz="2300" b="1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AU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AU" sz="23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3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AU" sz="23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23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AU" sz="23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47" y="5638147"/>
                <a:ext cx="6165010" cy="715965"/>
              </a:xfrm>
              <a:prstGeom prst="rect">
                <a:avLst/>
              </a:prstGeom>
              <a:blipFill rotWithShape="0">
                <a:blip r:embed="rId3"/>
                <a:stretch>
                  <a:fillRect l="-2077" b="-119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178365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Gradient</a:t>
            </a:r>
            <a:endParaRPr lang="en-AU" sz="3200" dirty="0"/>
          </a:p>
        </p:txBody>
      </p:sp>
      <p:pic>
        <p:nvPicPr>
          <p:cNvPr id="1026" name="Picture 2" descr="Image result for cartesian grap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323" y="2816436"/>
            <a:ext cx="3728143" cy="376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721188" y="3476094"/>
            <a:ext cx="2162956" cy="32089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206324" y="5669298"/>
            <a:ext cx="124139" cy="1479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/>
          <p:cNvSpPr/>
          <p:nvPr/>
        </p:nvSpPr>
        <p:spPr>
          <a:xfrm>
            <a:off x="7524773" y="4682403"/>
            <a:ext cx="124139" cy="1479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Connector 28"/>
          <p:cNvCxnSpPr>
            <a:endCxn id="34" idx="4"/>
          </p:cNvCxnSpPr>
          <p:nvPr/>
        </p:nvCxnSpPr>
        <p:spPr>
          <a:xfrm flipV="1">
            <a:off x="7579217" y="4830381"/>
            <a:ext cx="7626" cy="907157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50217" y="5168171"/>
            <a:ext cx="13403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rgbClr val="FF0000"/>
                </a:solidFill>
              </a:rPr>
              <a:t>Rise = -3</a:t>
            </a:r>
            <a:endParaRPr lang="en-AU" sz="2400" b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>
            <a:stCxn id="30" idx="1"/>
          </p:cNvCxnSpPr>
          <p:nvPr/>
        </p:nvCxnSpPr>
        <p:spPr>
          <a:xfrm flipH="1">
            <a:off x="4514045" y="5399004"/>
            <a:ext cx="1536172" cy="4737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8" idx="6"/>
          </p:cNvCxnSpPr>
          <p:nvPr/>
        </p:nvCxnSpPr>
        <p:spPr>
          <a:xfrm>
            <a:off x="7601153" y="5737538"/>
            <a:ext cx="729310" cy="5749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63963" y="5872766"/>
            <a:ext cx="12263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rgbClr val="FF0000"/>
                </a:solidFill>
              </a:rPr>
              <a:t>Run = 2</a:t>
            </a:r>
            <a:endParaRPr lang="en-AU" sz="2400" b="1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>
            <a:stCxn id="33" idx="1"/>
          </p:cNvCxnSpPr>
          <p:nvPr/>
        </p:nvCxnSpPr>
        <p:spPr>
          <a:xfrm flipH="1">
            <a:off x="4514045" y="6103599"/>
            <a:ext cx="2149918" cy="1490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45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  <p:bldP spid="17" grpId="0"/>
      <p:bldP spid="28" grpId="0" animBg="1"/>
      <p:bldP spid="34" grpId="0" animBg="1"/>
      <p:bldP spid="30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F9205A9B-7831-3745-87F6-E73DDD9DC4B0}"/>
              </a:ext>
            </a:extLst>
          </p:cNvPr>
          <p:cNvGrpSpPr/>
          <p:nvPr/>
        </p:nvGrpSpPr>
        <p:grpSpPr>
          <a:xfrm>
            <a:off x="1192348" y="677512"/>
            <a:ext cx="5769866" cy="5259825"/>
            <a:chOff x="1139868" y="-26837"/>
            <a:chExt cx="6939419" cy="673452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C693E6FA-33AE-1046-9BB4-B963750BD2A3}"/>
                </a:ext>
              </a:extLst>
            </p:cNvPr>
            <p:cNvCxnSpPr/>
            <p:nvPr/>
          </p:nvCxnSpPr>
          <p:spPr>
            <a:xfrm flipV="1">
              <a:off x="4541049" y="661414"/>
              <a:ext cx="0" cy="6046274"/>
            </a:xfrm>
            <a:prstGeom prst="straightConnector1">
              <a:avLst/>
            </a:prstGeom>
            <a:ln w="57150">
              <a:headEnd type="triangl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381AB169-FB48-6D44-B27A-A130081B2667}"/>
                </a:ext>
              </a:extLst>
            </p:cNvPr>
            <p:cNvCxnSpPr/>
            <p:nvPr/>
          </p:nvCxnSpPr>
          <p:spPr>
            <a:xfrm rot="5400000" flipV="1">
              <a:off x="4523089" y="787796"/>
              <a:ext cx="0" cy="6297080"/>
            </a:xfrm>
            <a:prstGeom prst="straightConnector1">
              <a:avLst/>
            </a:prstGeom>
            <a:ln w="5715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23C8A8E-4C68-7542-92A9-3514C62B0AD1}"/>
                </a:ext>
              </a:extLst>
            </p:cNvPr>
            <p:cNvSpPr txBox="1"/>
            <p:nvPr/>
          </p:nvSpPr>
          <p:spPr>
            <a:xfrm>
              <a:off x="4088337" y="-26837"/>
              <a:ext cx="569359" cy="669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F436AB5-8DAB-6C4C-A69E-7CF19505666C}"/>
                </a:ext>
              </a:extLst>
            </p:cNvPr>
            <p:cNvSpPr txBox="1"/>
            <p:nvPr/>
          </p:nvSpPr>
          <p:spPr>
            <a:xfrm>
              <a:off x="7509928" y="3716226"/>
              <a:ext cx="569359" cy="669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4D515891-2AB2-1C41-B4A8-3BCF159BE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868" y="1066256"/>
              <a:ext cx="6370059" cy="3871809"/>
            </a:xfrm>
            <a:prstGeom prst="line">
              <a:avLst/>
            </a:prstGeom>
            <a:ln w="38100">
              <a:solidFill>
                <a:srgbClr val="FF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5BF632FD-3271-1744-B54A-55FF2DCDEFB2}"/>
                </a:ext>
              </a:extLst>
            </p:cNvPr>
            <p:cNvSpPr/>
            <p:nvPr/>
          </p:nvSpPr>
          <p:spPr>
            <a:xfrm>
              <a:off x="2170217" y="4131298"/>
              <a:ext cx="172426" cy="212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D3D12452-2FE5-5841-A633-FED0CDA4E678}"/>
                </a:ext>
              </a:extLst>
            </p:cNvPr>
            <p:cNvSpPr/>
            <p:nvPr/>
          </p:nvSpPr>
          <p:spPr>
            <a:xfrm>
              <a:off x="6225785" y="1652876"/>
              <a:ext cx="172426" cy="212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4730946E-F830-714F-88F4-6F5B8792DAB5}"/>
                </a:ext>
              </a:extLst>
            </p:cNvPr>
            <p:cNvSpPr/>
            <p:nvPr/>
          </p:nvSpPr>
          <p:spPr>
            <a:xfrm>
              <a:off x="4886886" y="935344"/>
              <a:ext cx="2080400" cy="591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A (x</a:t>
              </a:r>
              <a:r>
                <a:rPr lang="en-US" sz="2400" baseline="-25000" dirty="0"/>
                <a:t>1</a:t>
              </a:r>
              <a:r>
                <a:rPr lang="en-US" sz="2400" dirty="0"/>
                <a:t>, y</a:t>
              </a:r>
              <a:r>
                <a:rPr lang="en-US" sz="2400" baseline="-25000" dirty="0"/>
                <a:t>1</a:t>
              </a:r>
              <a:r>
                <a:rPr lang="en-US" sz="2400" dirty="0"/>
                <a:t>)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3433CA94-DA21-A64A-9FB3-85F52E1F8B62}"/>
                </a:ext>
              </a:extLst>
            </p:cNvPr>
            <p:cNvSpPr/>
            <p:nvPr/>
          </p:nvSpPr>
          <p:spPr>
            <a:xfrm>
              <a:off x="1724051" y="4570627"/>
              <a:ext cx="1482965" cy="5911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B (x</a:t>
              </a:r>
              <a:r>
                <a:rPr lang="en-US" sz="2400" baseline="-25000" dirty="0"/>
                <a:t>2</a:t>
              </a:r>
              <a:r>
                <a:rPr lang="en-US" sz="2400" dirty="0"/>
                <a:t>, y</a:t>
              </a:r>
              <a:r>
                <a:rPr lang="en-US" sz="2400" baseline="-25000" dirty="0"/>
                <a:t>2</a:t>
              </a:r>
              <a:r>
                <a:rPr lang="en-US" sz="2400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EEDDB7C7-DB72-2B4A-984E-40B0CB838730}"/>
                  </a:ext>
                </a:extLst>
              </p:cNvPr>
              <p:cNvSpPr txBox="1"/>
              <p:nvPr/>
            </p:nvSpPr>
            <p:spPr>
              <a:xfrm>
                <a:off x="7256469" y="578884"/>
                <a:ext cx="3525621" cy="176548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Gradient of the line AB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DDB7C7-DB72-2B4A-984E-40B0CB83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69" y="578884"/>
                <a:ext cx="3525621" cy="1765483"/>
              </a:xfrm>
              <a:prstGeom prst="rect">
                <a:avLst/>
              </a:prstGeom>
              <a:blipFill rotWithShape="0">
                <a:blip r:embed="rId2"/>
                <a:stretch>
                  <a:fillRect l="-2906" t="-2365" r="-1368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="" xmlns:a16="http://schemas.microsoft.com/office/drawing/2014/main" id="{8FA06E5E-389A-834E-B771-CAC60C36A42C}"/>
              </a:ext>
            </a:extLst>
          </p:cNvPr>
          <p:cNvSpPr/>
          <p:nvPr/>
        </p:nvSpPr>
        <p:spPr>
          <a:xfrm rot="3663269">
            <a:off x="2975386" y="3496060"/>
            <a:ext cx="268550" cy="199739"/>
          </a:xfrm>
          <a:prstGeom prst="arc">
            <a:avLst>
              <a:gd name="adj1" fmla="val 13184701"/>
              <a:gd name="adj2" fmla="val 788052"/>
            </a:avLst>
          </a:prstGeom>
          <a:ln w="190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="" xmlns:a16="http://schemas.microsoft.com/office/drawing/2014/main" id="{37ED70E8-6BE9-1841-A6AB-66DE47317436}"/>
              </a:ext>
            </a:extLst>
          </p:cNvPr>
          <p:cNvSpPr/>
          <p:nvPr/>
        </p:nvSpPr>
        <p:spPr>
          <a:xfrm rot="3663269">
            <a:off x="2313596" y="3836350"/>
            <a:ext cx="268550" cy="199739"/>
          </a:xfrm>
          <a:prstGeom prst="arc">
            <a:avLst>
              <a:gd name="adj1" fmla="val 13184701"/>
              <a:gd name="adj2" fmla="val 788052"/>
            </a:avLst>
          </a:prstGeom>
          <a:ln w="19050">
            <a:solidFill>
              <a:srgbClr val="00B05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90749C6-5883-134A-85E7-D09817E4B8B8}"/>
              </a:ext>
            </a:extLst>
          </p:cNvPr>
          <p:cNvGrpSpPr/>
          <p:nvPr/>
        </p:nvGrpSpPr>
        <p:grpSpPr>
          <a:xfrm>
            <a:off x="2074936" y="2104434"/>
            <a:ext cx="3416269" cy="1991811"/>
            <a:chOff x="931935" y="2104433"/>
            <a:chExt cx="3416269" cy="1991811"/>
          </a:xfrm>
        </p:grpSpPr>
        <p:sp>
          <p:nvSpPr>
            <p:cNvPr id="26" name="Right Triangle 2">
              <a:extLst>
                <a:ext uri="{FF2B5EF4-FFF2-40B4-BE49-F238E27FC236}">
                  <a16:creationId xmlns="" xmlns:a16="http://schemas.microsoft.com/office/drawing/2014/main" id="{DD9D8925-8612-1F43-8D50-B847B8A19A65}"/>
                </a:ext>
              </a:extLst>
            </p:cNvPr>
            <p:cNvSpPr/>
            <p:nvPr/>
          </p:nvSpPr>
          <p:spPr>
            <a:xfrm flipH="1">
              <a:off x="931935" y="2104433"/>
              <a:ext cx="3416269" cy="1991811"/>
            </a:xfrm>
            <a:custGeom>
              <a:avLst/>
              <a:gdLst>
                <a:gd name="connsiteX0" fmla="*/ 0 w 3978752"/>
                <a:gd name="connsiteY0" fmla="*/ 2567137 h 2567137"/>
                <a:gd name="connsiteX1" fmla="*/ 0 w 3978752"/>
                <a:gd name="connsiteY1" fmla="*/ 0 h 2567137"/>
                <a:gd name="connsiteX2" fmla="*/ 3978752 w 3978752"/>
                <a:gd name="connsiteY2" fmla="*/ 2567137 h 2567137"/>
                <a:gd name="connsiteX3" fmla="*/ 0 w 3978752"/>
                <a:gd name="connsiteY3" fmla="*/ 2567137 h 2567137"/>
                <a:gd name="connsiteX0" fmla="*/ 0 w 4020955"/>
                <a:gd name="connsiteY0" fmla="*/ 2567137 h 2567137"/>
                <a:gd name="connsiteX1" fmla="*/ 0 w 4020955"/>
                <a:gd name="connsiteY1" fmla="*/ 0 h 2567137"/>
                <a:gd name="connsiteX2" fmla="*/ 4020955 w 4020955"/>
                <a:gd name="connsiteY2" fmla="*/ 2496798 h 2567137"/>
                <a:gd name="connsiteX3" fmla="*/ 0 w 4020955"/>
                <a:gd name="connsiteY3" fmla="*/ 2567137 h 2567137"/>
                <a:gd name="connsiteX0" fmla="*/ 0 w 4020955"/>
                <a:gd name="connsiteY0" fmla="*/ 2539001 h 2539001"/>
                <a:gd name="connsiteX1" fmla="*/ 42203 w 4020955"/>
                <a:gd name="connsiteY1" fmla="*/ 0 h 2539001"/>
                <a:gd name="connsiteX2" fmla="*/ 4020955 w 4020955"/>
                <a:gd name="connsiteY2" fmla="*/ 2468662 h 2539001"/>
                <a:gd name="connsiteX3" fmla="*/ 0 w 4020955"/>
                <a:gd name="connsiteY3" fmla="*/ 2539001 h 2539001"/>
                <a:gd name="connsiteX0" fmla="*/ 14067 w 4035022"/>
                <a:gd name="connsiteY0" fmla="*/ 2539001 h 2539001"/>
                <a:gd name="connsiteX1" fmla="*/ 0 w 4035022"/>
                <a:gd name="connsiteY1" fmla="*/ 0 h 2539001"/>
                <a:gd name="connsiteX2" fmla="*/ 4035022 w 4035022"/>
                <a:gd name="connsiteY2" fmla="*/ 2468662 h 2539001"/>
                <a:gd name="connsiteX3" fmla="*/ 14067 w 4035022"/>
                <a:gd name="connsiteY3" fmla="*/ 2539001 h 2539001"/>
                <a:gd name="connsiteX0" fmla="*/ 14067 w 4063157"/>
                <a:gd name="connsiteY0" fmla="*/ 2539001 h 2539001"/>
                <a:gd name="connsiteX1" fmla="*/ 0 w 4063157"/>
                <a:gd name="connsiteY1" fmla="*/ 0 h 2539001"/>
                <a:gd name="connsiteX2" fmla="*/ 4063157 w 4063157"/>
                <a:gd name="connsiteY2" fmla="*/ 2482730 h 2539001"/>
                <a:gd name="connsiteX3" fmla="*/ 14067 w 4063157"/>
                <a:gd name="connsiteY3" fmla="*/ 2539001 h 2539001"/>
                <a:gd name="connsiteX0" fmla="*/ 14067 w 4133496"/>
                <a:gd name="connsiteY0" fmla="*/ 2539001 h 2539001"/>
                <a:gd name="connsiteX1" fmla="*/ 0 w 4133496"/>
                <a:gd name="connsiteY1" fmla="*/ 0 h 2539001"/>
                <a:gd name="connsiteX2" fmla="*/ 4133496 w 4133496"/>
                <a:gd name="connsiteY2" fmla="*/ 2468663 h 2539001"/>
                <a:gd name="connsiteX3" fmla="*/ 14067 w 4133496"/>
                <a:gd name="connsiteY3" fmla="*/ 2539001 h 2539001"/>
                <a:gd name="connsiteX0" fmla="*/ 14067 w 4133496"/>
                <a:gd name="connsiteY0" fmla="*/ 2510866 h 2510866"/>
                <a:gd name="connsiteX1" fmla="*/ 0 w 4133496"/>
                <a:gd name="connsiteY1" fmla="*/ 0 h 2510866"/>
                <a:gd name="connsiteX2" fmla="*/ 4133496 w 4133496"/>
                <a:gd name="connsiteY2" fmla="*/ 2468663 h 2510866"/>
                <a:gd name="connsiteX3" fmla="*/ 14067 w 4133496"/>
                <a:gd name="connsiteY3" fmla="*/ 2510866 h 2510866"/>
                <a:gd name="connsiteX0" fmla="*/ 14067 w 4035023"/>
                <a:gd name="connsiteY0" fmla="*/ 2510866 h 2510866"/>
                <a:gd name="connsiteX1" fmla="*/ 0 w 4035023"/>
                <a:gd name="connsiteY1" fmla="*/ 0 h 2510866"/>
                <a:gd name="connsiteX2" fmla="*/ 4035023 w 4035023"/>
                <a:gd name="connsiteY2" fmla="*/ 2482731 h 2510866"/>
                <a:gd name="connsiteX3" fmla="*/ 14067 w 4035023"/>
                <a:gd name="connsiteY3" fmla="*/ 2510866 h 2510866"/>
                <a:gd name="connsiteX0" fmla="*/ 14067 w 4049091"/>
                <a:gd name="connsiteY0" fmla="*/ 2510866 h 2510866"/>
                <a:gd name="connsiteX1" fmla="*/ 0 w 4049091"/>
                <a:gd name="connsiteY1" fmla="*/ 0 h 2510866"/>
                <a:gd name="connsiteX2" fmla="*/ 4049091 w 4049091"/>
                <a:gd name="connsiteY2" fmla="*/ 2468663 h 2510866"/>
                <a:gd name="connsiteX3" fmla="*/ 14067 w 4049091"/>
                <a:gd name="connsiteY3" fmla="*/ 2510866 h 25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9091" h="2510866">
                  <a:moveTo>
                    <a:pt x="14067" y="2510866"/>
                  </a:moveTo>
                  <a:lnTo>
                    <a:pt x="0" y="0"/>
                  </a:lnTo>
                  <a:lnTo>
                    <a:pt x="4049091" y="2468663"/>
                  </a:lnTo>
                  <a:lnTo>
                    <a:pt x="14067" y="2510866"/>
                  </a:lnTo>
                  <a:close/>
                </a:path>
              </a:pathLst>
            </a:cu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14889307-5ECB-3B43-89CE-63EB3F5B111D}"/>
                </a:ext>
              </a:extLst>
            </p:cNvPr>
            <p:cNvSpPr/>
            <p:nvPr/>
          </p:nvSpPr>
          <p:spPr>
            <a:xfrm>
              <a:off x="4165324" y="3899297"/>
              <a:ext cx="182880" cy="196947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FE4AF702-841D-DD4C-8BCE-87EB834B71F1}"/>
                  </a:ext>
                </a:extLst>
              </p:cNvPr>
              <p:cNvSpPr txBox="1"/>
              <p:nvPr/>
            </p:nvSpPr>
            <p:spPr>
              <a:xfrm>
                <a:off x="3286027" y="3387589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4AF702-841D-DD4C-8BCE-87EB834B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027" y="3387589"/>
                <a:ext cx="251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6829" r="-26829"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F3E42DC8-FC75-3847-AD0A-C5E914CC9C3C}"/>
                  </a:ext>
                </a:extLst>
              </p:cNvPr>
              <p:cNvSpPr txBox="1"/>
              <p:nvPr/>
            </p:nvSpPr>
            <p:spPr>
              <a:xfrm>
                <a:off x="2636763" y="375293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3E42DC8-FC75-3847-AD0A-C5E914CC9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63" y="3752931"/>
                <a:ext cx="251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268" r="-24390"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460924F-36E4-0649-8231-D6C3077556CC}"/>
              </a:ext>
            </a:extLst>
          </p:cNvPr>
          <p:cNvSpPr txBox="1"/>
          <p:nvPr/>
        </p:nvSpPr>
        <p:spPr>
          <a:xfrm>
            <a:off x="5570952" y="297493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F94A6DD3-8801-D048-8128-ED30BFACD3C4}"/>
                  </a:ext>
                </a:extLst>
              </p:cNvPr>
              <p:cNvSpPr txBox="1"/>
              <p:nvPr/>
            </p:nvSpPr>
            <p:spPr>
              <a:xfrm>
                <a:off x="7256469" y="2630467"/>
                <a:ext cx="3525621" cy="2492029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know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AU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𝑜𝑝𝑝𝑜𝑠𝑖𝑡𝑒</m:t>
                          </m:r>
                        </m:num>
                        <m:den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𝑎𝑑𝑗𝑎𝑐𝑒𝑛𝑡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AU" sz="2400" dirty="0"/>
              </a:p>
              <a:p>
                <a:r>
                  <a:rPr lang="en-AU" sz="2400" dirty="0"/>
                  <a:t>                  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94A6DD3-8801-D048-8128-ED30BFAC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69" y="2630467"/>
                <a:ext cx="3525621" cy="2492029"/>
              </a:xfrm>
              <a:prstGeom prst="rect">
                <a:avLst/>
              </a:prstGeom>
              <a:blipFill rotWithShape="0">
                <a:blip r:embed="rId5"/>
                <a:stretch>
                  <a:fillRect l="-2405" t="-1703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2B4B50B3-128F-B743-BC08-59C30CB63FB1}"/>
                  </a:ext>
                </a:extLst>
              </p:cNvPr>
              <p:cNvSpPr txBox="1"/>
              <p:nvPr/>
            </p:nvSpPr>
            <p:spPr>
              <a:xfrm>
                <a:off x="5924079" y="5459451"/>
                <a:ext cx="4858011" cy="133145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Therefore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B4B50B3-128F-B743-BC08-59C30CB63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079" y="5459451"/>
                <a:ext cx="4858011" cy="1331455"/>
              </a:xfrm>
              <a:prstGeom prst="rect">
                <a:avLst/>
              </a:prstGeom>
              <a:blipFill rotWithShape="0">
                <a:blip r:embed="rId6"/>
                <a:stretch>
                  <a:fillRect l="-2242" t="-312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-1" y="-53045"/>
            <a:ext cx="7938655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Calculating Gradient</a:t>
            </a:r>
            <a:endParaRPr lang="en-AU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67974" y="5257429"/>
              <a:ext cx="2994120" cy="10209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334" y="5249149"/>
                <a:ext cx="300852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/>
              <p14:cNvContentPartPr/>
              <p14:nvPr/>
            </p14:nvContentPartPr>
            <p14:xfrm>
              <a:off x="1636454" y="6014149"/>
              <a:ext cx="0" cy="72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0" cy="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42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6" grpId="0"/>
      <p:bldP spid="29" grpId="0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63894"/>
            <a:ext cx="10489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Calculate the gradient of the line passing through the points (3, 2) and (5,7) and the angle of inclination</a:t>
            </a:r>
            <a:endParaRPr lang="en-AU" sz="3200" b="1" dirty="0"/>
          </a:p>
          <a:p>
            <a:endParaRPr lang="en-AU" sz="3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37602" y="1941375"/>
            <a:ext cx="2866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 smtClean="0"/>
              <a:t>Find the gradient:</a:t>
            </a:r>
            <a:endParaRPr lang="en-A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178365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Gradient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363222" y="2464595"/>
                <a:ext cx="2866580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1" dirty="0" smtClean="0"/>
                  <a:t>m=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AU" sz="28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22" y="2464595"/>
                <a:ext cx="2866580" cy="714683"/>
              </a:xfrm>
              <a:prstGeom prst="rect">
                <a:avLst/>
              </a:prstGeom>
              <a:blipFill rotWithShape="0">
                <a:blip r:embed="rId2"/>
                <a:stretch>
                  <a:fillRect l="-4468" b="-110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37602" y="3510319"/>
            <a:ext cx="63334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 smtClean="0"/>
              <a:t>Gradient is positive so the angle is acute</a:t>
            </a:r>
            <a:endParaRPr lang="en-A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74997" y="4033539"/>
                <a:ext cx="2866580" cy="9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7" y="4033539"/>
                <a:ext cx="2866580" cy="9077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30369" y="5098472"/>
                <a:ext cx="28665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=68.20°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69" y="5098472"/>
                <a:ext cx="286658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04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63894"/>
            <a:ext cx="10489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Calculate the gradient of the line passing through the points (0,5) and (4,0) and the angle of inclination.</a:t>
            </a:r>
            <a:endParaRPr lang="en-AU" sz="3200" b="1" dirty="0"/>
          </a:p>
          <a:p>
            <a:endParaRPr lang="en-AU" sz="3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37602" y="1941375"/>
            <a:ext cx="2866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 smtClean="0"/>
              <a:t>Find the gradient:</a:t>
            </a:r>
            <a:endParaRPr lang="en-A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178365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Gradient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363222" y="2464595"/>
                <a:ext cx="2866580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1" dirty="0" smtClean="0"/>
                  <a:t>m=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AU" sz="2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AU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22" y="2464595"/>
                <a:ext cx="2866580" cy="714683"/>
              </a:xfrm>
              <a:prstGeom prst="rect">
                <a:avLst/>
              </a:prstGeom>
              <a:blipFill rotWithShape="0">
                <a:blip r:embed="rId2"/>
                <a:stretch>
                  <a:fillRect l="-4468" b="-110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37602" y="3510319"/>
            <a:ext cx="7853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 smtClean="0"/>
              <a:t>Gradient is negative so the angle is obtuse</a:t>
            </a:r>
            <a:endParaRPr lang="en-A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74997" y="4033539"/>
                <a:ext cx="2866580" cy="9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7" y="4033539"/>
                <a:ext cx="2866580" cy="9077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30369" y="5098472"/>
                <a:ext cx="28665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=−51.34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69" y="5098472"/>
                <a:ext cx="286658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63222" y="5778876"/>
                <a:ext cx="71805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0" dirty="0" smtClean="0"/>
                  <a:t>Angle of Inclination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=180−51.34=128.66</m:t>
                    </m:r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22" y="5778876"/>
                <a:ext cx="7180528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783" t="-11628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6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63894"/>
            <a:ext cx="104893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00B050"/>
                </a:solidFill>
              </a:rPr>
              <a:t>Consider the </a:t>
            </a:r>
            <a:r>
              <a:rPr lang="en-AU" sz="3200" b="1" smtClean="0">
                <a:solidFill>
                  <a:srgbClr val="00B050"/>
                </a:solidFill>
              </a:rPr>
              <a:t>following special graphs</a:t>
            </a:r>
            <a:endParaRPr lang="en-AU" sz="3200" b="1" dirty="0" smtClean="0">
              <a:solidFill>
                <a:srgbClr val="00B050"/>
              </a:solidFill>
            </a:endParaRPr>
          </a:p>
          <a:p>
            <a:r>
              <a:rPr lang="en-AU" sz="3200" b="1" dirty="0" smtClean="0"/>
              <a:t>Calculate the gradient/slope/m of the </a:t>
            </a:r>
            <a:r>
              <a:rPr lang="en-AU" sz="3200" b="1" smtClean="0"/>
              <a:t>following graph:</a:t>
            </a:r>
            <a:endParaRPr lang="en-AU" sz="3200" b="1" dirty="0" smtClean="0"/>
          </a:p>
          <a:p>
            <a:endParaRPr lang="en-AU" sz="3200" b="1" dirty="0"/>
          </a:p>
          <a:p>
            <a:endParaRPr lang="en-AU" sz="3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44846" y="2451033"/>
            <a:ext cx="68295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smtClean="0"/>
              <a:t>This graph has no slope</a:t>
            </a:r>
            <a:endParaRPr lang="en-A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178365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Gradient</a:t>
            </a:r>
            <a:endParaRPr lang="en-AU" sz="3200" dirty="0"/>
          </a:p>
        </p:txBody>
      </p:sp>
      <p:pic>
        <p:nvPicPr>
          <p:cNvPr id="15" name="Picture 2" descr="Image result for cartesian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82" y="2300307"/>
            <a:ext cx="4222926" cy="426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576865" y="3322509"/>
            <a:ext cx="4009729" cy="2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4846" y="3785809"/>
            <a:ext cx="68295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smtClean="0"/>
              <a:t>Therefore, m = 0</a:t>
            </a:r>
            <a:endParaRPr lang="en-AU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A4BEE6A2-556E-47EB-BE0D-1D5CA4374488}"/>
              </a:ext>
            </a:extLst>
          </p:cNvPr>
          <p:cNvGrpSpPr/>
          <p:nvPr/>
        </p:nvGrpSpPr>
        <p:grpSpPr>
          <a:xfrm>
            <a:off x="10331016" y="49861"/>
            <a:ext cx="1860984" cy="1121752"/>
            <a:chOff x="174594" y="3566594"/>
            <a:chExt cx="2488229" cy="768309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9071FAA3-C029-4C42-9F5A-D80968D531A2}"/>
                </a:ext>
              </a:extLst>
            </p:cNvPr>
            <p:cNvSpPr/>
            <p:nvPr/>
          </p:nvSpPr>
          <p:spPr>
            <a:xfrm>
              <a:off x="174595" y="3566594"/>
              <a:ext cx="2488228" cy="7683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AU" sz="1600" smtClean="0">
                  <a:solidFill>
                    <a:schemeClr val="tx1"/>
                  </a:solidFill>
                </a:rPr>
                <a:t>What do you notice about the slope of the line?</a:t>
              </a:r>
              <a:endParaRPr lang="en-AU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C4CB765C-CAC2-440D-9D52-CA15DC2897B0}"/>
                </a:ext>
              </a:extLst>
            </p:cNvPr>
            <p:cNvSpPr txBox="1"/>
            <p:nvPr/>
          </p:nvSpPr>
          <p:spPr>
            <a:xfrm>
              <a:off x="174594" y="3566594"/>
              <a:ext cx="2488229" cy="17041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1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4BEE6A2-556E-47EB-BE0D-1D5CA4374488}"/>
              </a:ext>
            </a:extLst>
          </p:cNvPr>
          <p:cNvGrpSpPr/>
          <p:nvPr/>
        </p:nvGrpSpPr>
        <p:grpSpPr>
          <a:xfrm>
            <a:off x="10331016" y="1132383"/>
            <a:ext cx="1860984" cy="1121752"/>
            <a:chOff x="174594" y="3566594"/>
            <a:chExt cx="2488229" cy="768309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9071FAA3-C029-4C42-9F5A-D80968D531A2}"/>
                </a:ext>
              </a:extLst>
            </p:cNvPr>
            <p:cNvSpPr/>
            <p:nvPr/>
          </p:nvSpPr>
          <p:spPr>
            <a:xfrm>
              <a:off x="174595" y="3566594"/>
              <a:ext cx="2488228" cy="7683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AU" sz="1600" smtClean="0">
                  <a:solidFill>
                    <a:schemeClr val="tx1"/>
                  </a:solidFill>
                </a:rPr>
                <a:t>What is the gradient of this line?</a:t>
              </a:r>
              <a:endParaRPr lang="en-AU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4CB765C-CAC2-440D-9D52-CA15DC2897B0}"/>
                </a:ext>
              </a:extLst>
            </p:cNvPr>
            <p:cNvSpPr txBox="1"/>
            <p:nvPr/>
          </p:nvSpPr>
          <p:spPr>
            <a:xfrm>
              <a:off x="174594" y="3566594"/>
              <a:ext cx="2488229" cy="210802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smtClean="0">
                  <a:solidFill>
                    <a:schemeClr val="bg1"/>
                  </a:solidFill>
                </a:rPr>
                <a:t>CFU 2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A4BEE6A2-556E-47EB-BE0D-1D5CA4374488}"/>
              </a:ext>
            </a:extLst>
          </p:cNvPr>
          <p:cNvGrpSpPr/>
          <p:nvPr/>
        </p:nvGrpSpPr>
        <p:grpSpPr>
          <a:xfrm>
            <a:off x="10331016" y="60336"/>
            <a:ext cx="1860984" cy="1121752"/>
            <a:chOff x="174594" y="3566594"/>
            <a:chExt cx="2488229" cy="768309"/>
          </a:xfrm>
        </p:grpSpPr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9071FAA3-C029-4C42-9F5A-D80968D531A2}"/>
                </a:ext>
              </a:extLst>
            </p:cNvPr>
            <p:cNvSpPr/>
            <p:nvPr/>
          </p:nvSpPr>
          <p:spPr>
            <a:xfrm>
              <a:off x="174595" y="3566594"/>
              <a:ext cx="2488228" cy="7683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AU" sz="1600" smtClean="0">
                  <a:solidFill>
                    <a:schemeClr val="tx1"/>
                  </a:solidFill>
                </a:rPr>
                <a:t>What do you notice about the slope of the line?</a:t>
              </a:r>
              <a:endParaRPr lang="en-AU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C4CB765C-CAC2-440D-9D52-CA15DC2897B0}"/>
                </a:ext>
              </a:extLst>
            </p:cNvPr>
            <p:cNvSpPr txBox="1"/>
            <p:nvPr/>
          </p:nvSpPr>
          <p:spPr>
            <a:xfrm>
              <a:off x="174594" y="3566594"/>
              <a:ext cx="2488229" cy="17041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1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A4BEE6A2-556E-47EB-BE0D-1D5CA4374488}"/>
              </a:ext>
            </a:extLst>
          </p:cNvPr>
          <p:cNvGrpSpPr/>
          <p:nvPr/>
        </p:nvGrpSpPr>
        <p:grpSpPr>
          <a:xfrm>
            <a:off x="10331016" y="1142858"/>
            <a:ext cx="1860984" cy="1121752"/>
            <a:chOff x="174594" y="3566594"/>
            <a:chExt cx="2488229" cy="768309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9071FAA3-C029-4C42-9F5A-D80968D531A2}"/>
                </a:ext>
              </a:extLst>
            </p:cNvPr>
            <p:cNvSpPr/>
            <p:nvPr/>
          </p:nvSpPr>
          <p:spPr>
            <a:xfrm>
              <a:off x="174595" y="3566594"/>
              <a:ext cx="2488228" cy="7683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AU" sz="1600" smtClean="0">
                  <a:solidFill>
                    <a:schemeClr val="tx1"/>
                  </a:solidFill>
                </a:rPr>
                <a:t>What is the gradient of this line?</a:t>
              </a:r>
              <a:endParaRPr lang="en-AU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4CB765C-CAC2-440D-9D52-CA15DC2897B0}"/>
                </a:ext>
              </a:extLst>
            </p:cNvPr>
            <p:cNvSpPr txBox="1"/>
            <p:nvPr/>
          </p:nvSpPr>
          <p:spPr>
            <a:xfrm>
              <a:off x="174594" y="3566594"/>
              <a:ext cx="2488229" cy="210802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smtClean="0">
                  <a:solidFill>
                    <a:schemeClr val="bg1"/>
                  </a:solidFill>
                </a:rPr>
                <a:t>CFU 2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51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63894"/>
            <a:ext cx="104893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00B050"/>
                </a:solidFill>
              </a:rPr>
              <a:t>Consider the </a:t>
            </a:r>
            <a:r>
              <a:rPr lang="en-AU" sz="3200" b="1" smtClean="0">
                <a:solidFill>
                  <a:srgbClr val="00B050"/>
                </a:solidFill>
              </a:rPr>
              <a:t>following special graphs</a:t>
            </a:r>
            <a:endParaRPr lang="en-AU" sz="3200" b="1" dirty="0" smtClean="0">
              <a:solidFill>
                <a:srgbClr val="00B050"/>
              </a:solidFill>
            </a:endParaRPr>
          </a:p>
          <a:p>
            <a:r>
              <a:rPr lang="en-AU" sz="3200" b="1" dirty="0" smtClean="0"/>
              <a:t>Calculate the gradient/slope/m of the </a:t>
            </a:r>
            <a:r>
              <a:rPr lang="en-AU" sz="3200" b="1" smtClean="0"/>
              <a:t>following graph:</a:t>
            </a:r>
            <a:endParaRPr lang="en-AU" sz="3200" b="1" dirty="0" smtClean="0"/>
          </a:p>
          <a:p>
            <a:endParaRPr lang="en-AU" sz="3200" b="1" dirty="0"/>
          </a:p>
          <a:p>
            <a:endParaRPr lang="en-AU" sz="3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44846" y="2451033"/>
            <a:ext cx="68295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smtClean="0"/>
              <a:t>This graph has the steepest slope!</a:t>
            </a:r>
            <a:endParaRPr lang="en-A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53045"/>
            <a:ext cx="178365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Gradient</a:t>
            </a:r>
            <a:endParaRPr lang="en-AU" sz="3200" dirty="0"/>
          </a:p>
        </p:txBody>
      </p:sp>
      <p:pic>
        <p:nvPicPr>
          <p:cNvPr id="15" name="Picture 2" descr="Image result for cartesian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82" y="2300307"/>
            <a:ext cx="4222926" cy="426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9301843" y="2568854"/>
            <a:ext cx="21771" cy="3772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4846" y="3785809"/>
                <a:ext cx="682958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800" b="1" dirty="0" smtClean="0"/>
                  <a:t>Therefore, m =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latin typeface="Cambria Math" panose="02040503050406030204" pitchFamily="18" charset="0"/>
                      </a:rPr>
                      <m:t>𝒖𝒏𝒅𝒆𝒇𝒊𝒏𝒆𝒅</m:t>
                    </m:r>
                  </m:oMath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46" y="3785809"/>
                <a:ext cx="6829583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75" t="-10465" b="-325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4BEE6A2-556E-47EB-BE0D-1D5CA4374488}"/>
              </a:ext>
            </a:extLst>
          </p:cNvPr>
          <p:cNvGrpSpPr/>
          <p:nvPr/>
        </p:nvGrpSpPr>
        <p:grpSpPr>
          <a:xfrm>
            <a:off x="10331016" y="60336"/>
            <a:ext cx="1860984" cy="1121752"/>
            <a:chOff x="174594" y="3566594"/>
            <a:chExt cx="2488229" cy="768309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9071FAA3-C029-4C42-9F5A-D80968D531A2}"/>
                </a:ext>
              </a:extLst>
            </p:cNvPr>
            <p:cNvSpPr/>
            <p:nvPr/>
          </p:nvSpPr>
          <p:spPr>
            <a:xfrm>
              <a:off x="174595" y="3566594"/>
              <a:ext cx="2488228" cy="7683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AU" sz="1600" smtClean="0">
                  <a:solidFill>
                    <a:schemeClr val="tx1"/>
                  </a:solidFill>
                </a:rPr>
                <a:t>What do you notice about the slope of the line?</a:t>
              </a:r>
              <a:endParaRPr lang="en-AU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C4CB765C-CAC2-440D-9D52-CA15DC2897B0}"/>
                </a:ext>
              </a:extLst>
            </p:cNvPr>
            <p:cNvSpPr txBox="1"/>
            <p:nvPr/>
          </p:nvSpPr>
          <p:spPr>
            <a:xfrm>
              <a:off x="174594" y="3566594"/>
              <a:ext cx="2488229" cy="17041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1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4BEE6A2-556E-47EB-BE0D-1D5CA4374488}"/>
              </a:ext>
            </a:extLst>
          </p:cNvPr>
          <p:cNvGrpSpPr/>
          <p:nvPr/>
        </p:nvGrpSpPr>
        <p:grpSpPr>
          <a:xfrm>
            <a:off x="10331016" y="1142858"/>
            <a:ext cx="1860984" cy="1121752"/>
            <a:chOff x="174594" y="3566594"/>
            <a:chExt cx="2488229" cy="768309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9071FAA3-C029-4C42-9F5A-D80968D531A2}"/>
                </a:ext>
              </a:extLst>
            </p:cNvPr>
            <p:cNvSpPr/>
            <p:nvPr/>
          </p:nvSpPr>
          <p:spPr>
            <a:xfrm>
              <a:off x="174595" y="3566594"/>
              <a:ext cx="2488228" cy="7683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AU" sz="1600" smtClean="0">
                  <a:solidFill>
                    <a:schemeClr val="tx1"/>
                  </a:solidFill>
                </a:rPr>
                <a:t>What is the gradient of this line?</a:t>
              </a:r>
              <a:endParaRPr lang="en-AU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C4CB765C-CAC2-440D-9D52-CA15DC2897B0}"/>
                </a:ext>
              </a:extLst>
            </p:cNvPr>
            <p:cNvSpPr txBox="1"/>
            <p:nvPr/>
          </p:nvSpPr>
          <p:spPr>
            <a:xfrm>
              <a:off x="174594" y="3566594"/>
              <a:ext cx="2488229" cy="210802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smtClean="0">
                  <a:solidFill>
                    <a:schemeClr val="bg1"/>
                  </a:solidFill>
                </a:rPr>
                <a:t>CFU 2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47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3608" y="666750"/>
                <a:ext cx="12011890" cy="584775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AU" altLang="en-US" dirty="0"/>
                  <a:t>If the midpoint of AB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(0,3)</m:t>
                    </m:r>
                  </m:oMath>
                </a14:m>
                <a:r>
                  <a:rPr lang="en-AU" altLang="en-US" dirty="0"/>
                  <a:t> and coordinates of A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−4,2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AU" altLang="en-US" dirty="0"/>
                  <a:t> Find B.  </a:t>
                </a:r>
              </a:p>
            </p:txBody>
          </p:sp>
        </mc:Choice>
        <mc:Fallback xmlns="">
          <p:sp>
            <p:nvSpPr>
              <p:cNvPr id="40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08" y="666750"/>
                <a:ext cx="12011890" cy="584775"/>
              </a:xfrm>
              <a:blipFill rotWithShape="0">
                <a:blip r:embed="rId6"/>
                <a:stretch>
                  <a:fillRect l="-1066" t="-16667" b="-114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-6605"/>
            <a:ext cx="2782399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  <a:r>
              <a:rPr lang="en-AU" sz="3200" dirty="0"/>
              <a:t>sing </a:t>
            </a:r>
            <a:r>
              <a:rPr lang="en-AU" sz="3200" dirty="0" err="1"/>
              <a:t>ClassPad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BBA1B0F2-B5CC-46A5-845E-EC9A81F3D0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885" y="1251525"/>
                <a:ext cx="3135430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=(−4, 2)</m:t>
                      </m:r>
                    </m:oMath>
                  </m:oMathPara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A1B0F2-B5CC-46A5-845E-EC9A81F3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5" y="1251525"/>
                <a:ext cx="3135430" cy="584775"/>
              </a:xfrm>
              <a:prstGeom prst="rect">
                <a:avLst/>
              </a:prstGeom>
              <a:blipFill rotWithShape="0">
                <a:blip r:embed="rId7"/>
                <a:stretch>
                  <a:fillRect r="-3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89061EA2-E405-4EE0-92B2-CCA2A0D74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885" y="1729296"/>
                <a:ext cx="3135430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=(?, ?)</m:t>
                      </m:r>
                    </m:oMath>
                  </m:oMathPara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9061EA2-E405-4EE0-92B2-CCA2A0D7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5" y="1729296"/>
                <a:ext cx="3135430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389" r="-13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id="{5F463334-340A-45C6-8A29-ACB8913C75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08" y="2142914"/>
                <a:ext cx="3777455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:r>
                  <a:rPr lang="en-US" altLang="en-US" b="0" dirty="0"/>
                  <a:t>Midpoint =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0,3 </m:t>
                        </m:r>
                      </m:e>
                    </m:d>
                  </m:oMath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F463334-340A-45C6-8A29-ACB8913C7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8" y="2142914"/>
                <a:ext cx="3777455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3393" t="-17895" b="-126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id="{02F77577-C6C2-40F0-A780-5324B99E71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44018" y="2270868"/>
                <a:ext cx="6238554" cy="14591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2400" b="1" smtClean="0">
                          <a:latin typeface="Cambria Math" panose="02040503050406030204" pitchFamily="18" charset="0"/>
                        </a:rPr>
                        <m:t>Midpoint</m:t>
                      </m:r>
                      <m:r>
                        <a:rPr lang="en-AU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F77577-C6C2-40F0-A780-5324B99E7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4018" y="2270868"/>
                <a:ext cx="6238554" cy="14591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3A6B7D64-BA3E-43B9-9E3F-3AB186F5CF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17924" y="3087488"/>
                <a:ext cx="6238554" cy="14591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A6B7D64-BA3E-43B9-9E3F-3AB186F5C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7924" y="3087488"/>
                <a:ext cx="6238554" cy="145914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xmlns="" id="{A206AB0C-7171-40AA-91C3-42DD9B30D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982" y="4560819"/>
                <a:ext cx="3135430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4, 4</m:t>
                          </m:r>
                        </m:e>
                      </m:d>
                    </m:oMath>
                  </m:oMathPara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06AB0C-7171-40AA-91C3-42DD9B30D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82" y="4560819"/>
                <a:ext cx="3135430" cy="5847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59ED3EEE-9D94-416D-B5BD-71B4498A09C0}"/>
              </a:ext>
            </a:extLst>
          </p:cNvPr>
          <p:cNvSpPr txBox="1">
            <a:spLocks/>
          </p:cNvSpPr>
          <p:nvPr/>
        </p:nvSpPr>
        <p:spPr>
          <a:xfrm>
            <a:off x="5449902" y="1146215"/>
            <a:ext cx="3135430" cy="657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sz="2400" dirty="0"/>
              <a:t>To find x: Enter m = 0, a1 = -4, select a2 &gt; solve </a:t>
            </a:r>
            <a:endParaRPr lang="en-AU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BE115B-C751-4FE5-9C9E-A674B03B55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1017" y="4546633"/>
            <a:ext cx="1834597" cy="1228057"/>
          </a:xfrm>
          <a:prstGeom prst="rect">
            <a:avLst/>
          </a:prstGeom>
        </p:spPr>
      </p:pic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xmlns="" id="{3A931411-E8A5-4E16-B688-AE6324BCBC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951484" y="1747972"/>
            <a:ext cx="2132267" cy="5028053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C2A0525D-4C41-47D4-9B9C-B520355ED082}"/>
              </a:ext>
            </a:extLst>
          </p:cNvPr>
          <p:cNvSpPr txBox="1">
            <a:spLocks/>
          </p:cNvSpPr>
          <p:nvPr/>
        </p:nvSpPr>
        <p:spPr>
          <a:xfrm>
            <a:off x="8516919" y="1146215"/>
            <a:ext cx="3464196" cy="657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sz="2400" dirty="0"/>
              <a:t>To find y: Enter m = 3, a1 = 2 &gt; select a2 &gt; solve </a:t>
            </a:r>
            <a:endParaRPr lang="en-AU" altLang="en-US" sz="2400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xmlns="" id="{A232F19E-160E-4F01-A57E-5F1361BBA2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182883" y="1765979"/>
            <a:ext cx="2132267" cy="50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6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4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7600" y="812618"/>
            <a:ext cx="9144000" cy="627382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4000"/>
              <a:t>Complete </a:t>
            </a:r>
            <a:r>
              <a:rPr lang="en-AU" sz="4000" smtClean="0"/>
              <a:t>Cambridge Ex 2A and 2B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0" y="-28398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</p:spTree>
    <p:extLst>
      <p:ext uri="{BB962C8B-B14F-4D97-AF65-F5344CB8AC3E}">
        <p14:creationId xmlns:p14="http://schemas.microsoft.com/office/powerpoint/2010/main" val="30004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 flipV="1">
            <a:off x="8191332" y="594022"/>
            <a:ext cx="0" cy="6046274"/>
          </a:xfrm>
          <a:prstGeom prst="straightConnector1">
            <a:avLst/>
          </a:prstGeom>
          <a:ln w="571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V="1">
            <a:off x="8173372" y="720404"/>
            <a:ext cx="0" cy="6297080"/>
          </a:xfrm>
          <a:prstGeom prst="straightConnector1">
            <a:avLst/>
          </a:prstGeom>
          <a:ln w="571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11143" y="226970"/>
            <a:ext cx="56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60210" y="3648833"/>
            <a:ext cx="56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90152" y="984795"/>
            <a:ext cx="6370059" cy="3858016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820501" y="4089056"/>
            <a:ext cx="172425" cy="1730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850588" y="1586509"/>
            <a:ext cx="197906" cy="2112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7104" y="4091307"/>
            <a:ext cx="1252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(x</a:t>
            </a:r>
            <a:r>
              <a:rPr lang="en-US" sz="2400" baseline="-25000" dirty="0"/>
              <a:t>1</a:t>
            </a:r>
            <a:r>
              <a:rPr lang="en-US" sz="2400" dirty="0"/>
              <a:t>, y</a:t>
            </a:r>
            <a:r>
              <a:rPr lang="en-US" sz="2400" baseline="-25000" dirty="0"/>
              <a:t>1</a:t>
            </a:r>
            <a:r>
              <a:rPr lang="en-US" sz="2400" dirty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45606" y="1168683"/>
            <a:ext cx="1171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(x</a:t>
            </a:r>
            <a:r>
              <a:rPr lang="en-US" sz="2400" baseline="-25000" dirty="0"/>
              <a:t>2</a:t>
            </a:r>
            <a:r>
              <a:rPr lang="en-US" sz="2400" dirty="0"/>
              <a:t>, y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27" name="Oval 26"/>
          <p:cNvSpPr/>
          <p:nvPr/>
        </p:nvSpPr>
        <p:spPr>
          <a:xfrm>
            <a:off x="7965028" y="2773503"/>
            <a:ext cx="182578" cy="1846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978810" y="2476103"/>
            <a:ext cx="1392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m</a:t>
            </a:r>
            <a:r>
              <a:rPr lang="en-US" sz="2400" dirty="0"/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7B6E933-85A1-E94C-ACE9-5AFF16A0F8A6}"/>
              </a:ext>
            </a:extLst>
          </p:cNvPr>
          <p:cNvSpPr txBox="1"/>
          <p:nvPr/>
        </p:nvSpPr>
        <p:spPr>
          <a:xfrm>
            <a:off x="6667" y="645463"/>
            <a:ext cx="324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Finding midpoint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8C32886D-FE09-7C47-BA75-0E395F366B02}"/>
              </a:ext>
            </a:extLst>
          </p:cNvPr>
          <p:cNvSpPr/>
          <p:nvPr/>
        </p:nvSpPr>
        <p:spPr>
          <a:xfrm>
            <a:off x="9737856" y="1478336"/>
            <a:ext cx="454654" cy="461665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4B07689-760D-4D71-9448-AFF1CCEB30E0}"/>
              </a:ext>
            </a:extLst>
          </p:cNvPr>
          <p:cNvSpPr txBox="1"/>
          <p:nvPr/>
        </p:nvSpPr>
        <p:spPr>
          <a:xfrm>
            <a:off x="-23058" y="9247"/>
            <a:ext cx="481321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Activating Prior Knowledge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5615" y="1175982"/>
                <a:ext cx="8748290" cy="233909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  <a:defRPr/>
                </a:pPr>
                <a:r>
                  <a:rPr lang="en-AU" altLang="en-US" dirty="0"/>
                  <a:t>Step 1: </a:t>
                </a:r>
                <a:r>
                  <a:rPr lang="en-AU" altLang="en-US" dirty="0" smtClean="0"/>
                  <a:t>Given two </a:t>
                </a:r>
                <a:r>
                  <a:rPr lang="en-AU" altLang="en-US" dirty="0"/>
                  <a:t>coordinates on the line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AU" altLang="en-US" dirty="0"/>
                  <a:t>.</a:t>
                </a:r>
              </a:p>
              <a:p>
                <a:pPr marL="0" indent="0">
                  <a:buNone/>
                  <a:defRPr/>
                </a:pPr>
                <a:endParaRPr lang="en-AU" altLang="en-US" dirty="0"/>
              </a:p>
              <a:p>
                <a:pPr marL="0" indent="0">
                  <a:buNone/>
                  <a:defRPr/>
                </a:pPr>
                <a:r>
                  <a:rPr lang="en-AU" altLang="en-US" dirty="0"/>
                  <a:t>Step 2: </a:t>
                </a:r>
                <a:r>
                  <a:rPr lang="en-US" altLang="en-US" dirty="0"/>
                  <a:t>Substitute into formula to find Midpoint</a:t>
                </a:r>
                <a:endParaRPr lang="en-AU" altLang="en-US" dirty="0"/>
              </a:p>
              <a:p>
                <a:pPr marL="0" indent="0">
                  <a:buNone/>
                  <a:defRPr/>
                </a:pPr>
                <a:endParaRPr lang="en-AU" altLang="en-US" dirty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Midpoint</m:t>
                      </m:r>
                      <m:r>
                        <a:rPr lang="en-AU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dirty="0"/>
              </a:p>
              <a:p>
                <a:pPr marL="0" indent="0">
                  <a:buNone/>
                  <a:defRPr/>
                </a:pPr>
                <a:endParaRPr lang="en-AU" altLang="en-US" dirty="0"/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615" y="1175982"/>
                <a:ext cx="8748290" cy="2339097"/>
              </a:xfrm>
              <a:blipFill rotWithShape="0">
                <a:blip r:embed="rId2"/>
                <a:stretch>
                  <a:fillRect l="-1045" t="-5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2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3608" y="666750"/>
                <a:ext cx="12011890" cy="6191250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AU" altLang="en-US" dirty="0" smtClean="0"/>
                  <a:t>Find the midpoint of the segment joining (7, 0) and (-8, 24).</a:t>
                </a:r>
              </a:p>
              <a:p>
                <a:pPr marL="0" indent="0">
                  <a:buNone/>
                </a:pPr>
                <a:r>
                  <a:rPr lang="en-AU" altLang="en-US" sz="3200" b="1" dirty="0">
                    <a:solidFill>
                      <a:srgbClr val="7030A0"/>
                    </a:solidFill>
                  </a:rPr>
                  <a:t>(x</a:t>
                </a:r>
                <a:r>
                  <a:rPr lang="en-AU" altLang="en-US" sz="3200" b="1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AU" altLang="en-US" sz="3200" b="1" dirty="0">
                    <a:solidFill>
                      <a:srgbClr val="7030A0"/>
                    </a:solidFill>
                  </a:rPr>
                  <a:t>, y</a:t>
                </a:r>
                <a:r>
                  <a:rPr lang="en-AU" altLang="en-US" sz="3200" b="1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AU" altLang="en-US" sz="3200" b="1" dirty="0">
                    <a:solidFill>
                      <a:srgbClr val="7030A0"/>
                    </a:solidFill>
                  </a:rPr>
                  <a:t>) = (7, 0)</a:t>
                </a:r>
              </a:p>
              <a:p>
                <a:pPr marL="0" indent="0">
                  <a:buNone/>
                </a:pPr>
                <a:r>
                  <a:rPr lang="en-AU" altLang="en-US" sz="3200" b="1" dirty="0">
                    <a:solidFill>
                      <a:srgbClr val="C00000"/>
                    </a:solidFill>
                  </a:rPr>
                  <a:t>(x</a:t>
                </a:r>
                <a:r>
                  <a:rPr lang="en-AU" altLang="en-US" sz="3200" b="1" baseline="-25000" dirty="0">
                    <a:solidFill>
                      <a:srgbClr val="C00000"/>
                    </a:solidFill>
                  </a:rPr>
                  <a:t>2</a:t>
                </a:r>
                <a:r>
                  <a:rPr lang="en-AU" altLang="en-US" sz="3200" b="1" dirty="0">
                    <a:solidFill>
                      <a:srgbClr val="C00000"/>
                    </a:solidFill>
                  </a:rPr>
                  <a:t>, y</a:t>
                </a:r>
                <a:r>
                  <a:rPr lang="en-AU" altLang="en-US" sz="3200" b="1" baseline="-25000" dirty="0">
                    <a:solidFill>
                      <a:srgbClr val="C00000"/>
                    </a:solidFill>
                  </a:rPr>
                  <a:t>2</a:t>
                </a:r>
                <a:r>
                  <a:rPr lang="en-AU" altLang="en-US" sz="3200" b="1" dirty="0">
                    <a:solidFill>
                      <a:srgbClr val="C00000"/>
                    </a:solidFill>
                  </a:rPr>
                  <a:t>) = (-8, 24)</a:t>
                </a:r>
                <a:endParaRPr lang="en-AU" altLang="en-US" sz="3200" dirty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Midpoint</m:t>
                      </m:r>
                      <m:r>
                        <a:rPr lang="en-A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dirty="0"/>
              </a:p>
              <a:p>
                <a:pPr marL="0" indent="0">
                  <a:buNone/>
                  <a:defRPr/>
                </a:pPr>
                <a:endParaRPr lang="en-AU" altLang="en-US" dirty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Midpoint</m:t>
                      </m:r>
                      <m:r>
                        <a:rPr lang="en-A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+−</m:t>
                              </m:r>
                              <m: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num>
                            <m:den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𝟐𝟒</m:t>
                              </m:r>
                            </m:num>
                            <m:den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Midpoint</m:t>
                      </m:r>
                      <m:r>
                        <a:rPr lang="en-AU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𝟐𝟒</m:t>
                              </m:r>
                            </m:num>
                            <m:den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AU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altLang="en-US" dirty="0" smtClean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Midpoint</m:t>
                      </m:r>
                      <m:r>
                        <a:rPr lang="en-A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</m:oMath>
                  </m:oMathPara>
                </a14:m>
                <a:endParaRPr lang="en-AU" altLang="en-US" dirty="0"/>
              </a:p>
              <a:p>
                <a:pPr marL="0" indent="0"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40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08" y="666750"/>
                <a:ext cx="12011890" cy="6191250"/>
              </a:xfrm>
              <a:blipFill rotWithShape="0">
                <a:blip r:embed="rId2"/>
                <a:stretch>
                  <a:fillRect l="-1320" t="-15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-6605"/>
            <a:ext cx="6062957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Finding the Midpoint of a segment</a:t>
            </a:r>
          </a:p>
        </p:txBody>
      </p:sp>
    </p:spTree>
    <p:extLst>
      <p:ext uri="{BB962C8B-B14F-4D97-AF65-F5344CB8AC3E}">
        <p14:creationId xmlns:p14="http://schemas.microsoft.com/office/powerpoint/2010/main" val="76950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3608" y="666750"/>
                <a:ext cx="12011890" cy="584775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AU" altLang="en-US" dirty="0"/>
                  <a:t>If the midpoint of AB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(0,3)</m:t>
                    </m:r>
                  </m:oMath>
                </a14:m>
                <a:r>
                  <a:rPr lang="en-AU" altLang="en-US" dirty="0"/>
                  <a:t> and coordinates of A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−4,2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AU" altLang="en-US" dirty="0"/>
                  <a:t> Find B.  </a:t>
                </a:r>
              </a:p>
            </p:txBody>
          </p:sp>
        </mc:Choice>
        <mc:Fallback xmlns="">
          <p:sp>
            <p:nvSpPr>
              <p:cNvPr id="40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08" y="666750"/>
                <a:ext cx="12011890" cy="584775"/>
              </a:xfrm>
              <a:blipFill rotWithShape="0">
                <a:blip r:embed="rId2"/>
                <a:stretch>
                  <a:fillRect l="-1066" t="-16667" b="-114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-6605"/>
            <a:ext cx="6062957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Finding the Midpoint of a segment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="" xmlns:a16="http://schemas.microsoft.com/office/drawing/2014/main" id="{BBA1B0F2-B5CC-46A5-845E-EC9A81F3D0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885" y="1251525"/>
                <a:ext cx="3135430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=(−4, 2)</m:t>
                      </m:r>
                    </m:oMath>
                  </m:oMathPara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A1B0F2-B5CC-46A5-845E-EC9A81F3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5" y="1251525"/>
                <a:ext cx="3135430" cy="584775"/>
              </a:xfrm>
              <a:prstGeom prst="rect">
                <a:avLst/>
              </a:prstGeom>
              <a:blipFill rotWithShape="0">
                <a:blip r:embed="rId3"/>
                <a:stretch>
                  <a:fillRect r="-3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89061EA2-E405-4EE0-92B2-CCA2A0D74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885" y="1729296"/>
                <a:ext cx="3135430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=(?, ?)</m:t>
                      </m:r>
                    </m:oMath>
                  </m:oMathPara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9061EA2-E405-4EE0-92B2-CCA2A0D7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5" y="1729296"/>
                <a:ext cx="3135430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389" r="-13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="" xmlns:a16="http://schemas.microsoft.com/office/drawing/2014/main" id="{5F463334-340A-45C6-8A29-ACB8913C75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885" y="2207067"/>
                <a:ext cx="3777455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:r>
                  <a:rPr lang="en-US" altLang="en-US" b="0" dirty="0"/>
                  <a:t>Midpoint =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0,3 </m:t>
                        </m:r>
                      </m:e>
                    </m:d>
                  </m:oMath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F463334-340A-45C6-8A29-ACB8913C7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5" y="2207067"/>
                <a:ext cx="3777455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3393" t="-16667" b="-114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id="{02F77577-C6C2-40F0-A780-5324B99E71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8680" y="1069986"/>
                <a:ext cx="6238554" cy="14591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2400" b="1" smtClean="0">
                          <a:latin typeface="Cambria Math" panose="02040503050406030204" pitchFamily="18" charset="0"/>
                        </a:rPr>
                        <m:t>Midpoint</m:t>
                      </m:r>
                      <m:r>
                        <a:rPr lang="en-AU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F77577-C6C2-40F0-A780-5324B99E7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80" y="1069986"/>
                <a:ext cx="6238554" cy="14591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id="{3A6B7D64-BA3E-43B9-9E3F-3AB186F5CF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7498" y="2082413"/>
                <a:ext cx="6238554" cy="14591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A6B7D64-BA3E-43B9-9E3F-3AB186F5C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498" y="2082413"/>
                <a:ext cx="6238554" cy="14591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7370" y="3455216"/>
                <a:ext cx="2096253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−4+</m:t>
                          </m:r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altLang="en-US" sz="2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70" y="3455216"/>
                <a:ext cx="2096253" cy="7595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="" xmlns:a16="http://schemas.microsoft.com/office/drawing/2014/main" id="{804CF181-4743-4BA3-B84B-19FAD6D96C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3623" y="3455216"/>
                <a:ext cx="2096253" cy="820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altLang="en-US" sz="24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4CF181-4743-4BA3-B84B-19FAD6D9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623" y="3455216"/>
                <a:ext cx="2096253" cy="8208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="" xmlns:a16="http://schemas.microsoft.com/office/drawing/2014/main" id="{6E359850-6806-45A9-9003-BC6F48526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350" y="4287469"/>
                <a:ext cx="2859932" cy="475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0=−4+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359850-6806-45A9-9003-BC6F48526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350" y="4287469"/>
                <a:ext cx="2859932" cy="47515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="" xmlns:a16="http://schemas.microsoft.com/office/drawing/2014/main" id="{4F93FD38-5431-4ACF-98F4-FC068643A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8926" y="4289709"/>
                <a:ext cx="2331397" cy="550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3=2+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F93FD38-5431-4ACF-98F4-FC068643A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926" y="4289709"/>
                <a:ext cx="2331397" cy="55071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="" xmlns:a16="http://schemas.microsoft.com/office/drawing/2014/main" id="{E4A81242-F360-44CD-8BAD-2D4767DC69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5617" y="4888386"/>
                <a:ext cx="2859932" cy="475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0=−4+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81242-F360-44CD-8BAD-2D4767DC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17" y="4888386"/>
                <a:ext cx="2859932" cy="47515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="" xmlns:a16="http://schemas.microsoft.com/office/drawing/2014/main" id="{DFB0C179-C045-499E-9D1C-0DCC4EC163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0471" y="4835365"/>
                <a:ext cx="2331397" cy="550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6=2+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B0C179-C045-499E-9D1C-0DCC4EC1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471" y="4835365"/>
                <a:ext cx="2331397" cy="5507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="" xmlns:a16="http://schemas.microsoft.com/office/drawing/2014/main" id="{AB537098-7772-442F-A0EA-1DEED9AD0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1803" y="5459051"/>
                <a:ext cx="2178996" cy="475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4=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B537098-7772-442F-A0EA-1DEED9AD0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803" y="5459051"/>
                <a:ext cx="2178996" cy="47515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55537E78-1B21-4E2E-AA9E-E7B3BEC250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9406" y="5436282"/>
                <a:ext cx="2331397" cy="550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4=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537E78-1B21-4E2E-AA9E-E7B3BEC25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406" y="5436282"/>
                <a:ext cx="2331397" cy="55071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A76DE247-4B58-43A5-A669-0D0436A2EE5E}"/>
              </a:ext>
            </a:extLst>
          </p:cNvPr>
          <p:cNvCxnSpPr/>
          <p:nvPr/>
        </p:nvCxnSpPr>
        <p:spPr>
          <a:xfrm>
            <a:off x="6950355" y="3429000"/>
            <a:ext cx="0" cy="24789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="" xmlns:a16="http://schemas.microsoft.com/office/drawing/2014/main" id="{A206AB0C-7171-40AA-91C3-42DD9B30D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7834" y="6191250"/>
                <a:ext cx="3135430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4, 4</m:t>
                          </m:r>
                        </m:e>
                      </m:d>
                    </m:oMath>
                  </m:oMathPara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06AB0C-7171-40AA-91C3-42DD9B30D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834" y="6191250"/>
                <a:ext cx="3135430" cy="58477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8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3608" y="666750"/>
                <a:ext cx="12011890" cy="584775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AU" altLang="en-US" dirty="0" smtClean="0"/>
                  <a:t>If the midpoint of AB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altLang="en-US" b="0" i="1" smtClean="0">
                        <a:latin typeface="Cambria Math" panose="02040503050406030204" pitchFamily="18" charset="0"/>
                      </a:rPr>
                      <m:t>2, 1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altLang="en-US" dirty="0"/>
                  <a:t> and coordinates of A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en-US" b="0" i="1" smtClean="0">
                            <a:latin typeface="Cambria Math" panose="02040503050406030204" pitchFamily="18" charset="0"/>
                          </a:rPr>
                          <m:t>6,−3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AU" altLang="en-US" dirty="0"/>
                  <a:t> Find B.  </a:t>
                </a:r>
              </a:p>
            </p:txBody>
          </p:sp>
        </mc:Choice>
        <mc:Fallback xmlns="">
          <p:sp>
            <p:nvSpPr>
              <p:cNvPr id="40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08" y="666750"/>
                <a:ext cx="12011890" cy="584775"/>
              </a:xfrm>
              <a:blipFill rotWithShape="0">
                <a:blip r:embed="rId2"/>
                <a:stretch>
                  <a:fillRect l="-1066" t="-16667" b="-114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-6605"/>
            <a:ext cx="6062957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Finding the Midpoint of a segment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="" xmlns:a16="http://schemas.microsoft.com/office/drawing/2014/main" id="{BBA1B0F2-B5CC-46A5-845E-EC9A81F3D0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885" y="1251525"/>
                <a:ext cx="3135430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AU" altLang="en-US" b="0" i="1" smtClean="0">
                          <a:latin typeface="Cambria Math" panose="02040503050406030204" pitchFamily="18" charset="0"/>
                        </a:rPr>
                        <m:t>6,−3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A1B0F2-B5CC-46A5-845E-EC9A81F3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5" y="1251525"/>
                <a:ext cx="3135430" cy="584775"/>
              </a:xfrm>
              <a:prstGeom prst="rect">
                <a:avLst/>
              </a:prstGeom>
              <a:blipFill rotWithShape="0">
                <a:blip r:embed="rId3"/>
                <a:stretch>
                  <a:fillRect r="-3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89061EA2-E405-4EE0-92B2-CCA2A0D74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885" y="1729296"/>
                <a:ext cx="3135430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=(?, ?)</m:t>
                      </m:r>
                    </m:oMath>
                  </m:oMathPara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9061EA2-E405-4EE0-92B2-CCA2A0D7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5" y="1729296"/>
                <a:ext cx="3135430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389" r="-13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="" xmlns:a16="http://schemas.microsoft.com/office/drawing/2014/main" id="{5F463334-340A-45C6-8A29-ACB8913C75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885" y="2207067"/>
                <a:ext cx="3777455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:r>
                  <a:rPr lang="en-US" altLang="en-US" b="0" dirty="0" smtClean="0"/>
                  <a:t>Midpoint =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en-US" sz="2400" b="0" i="1" smtClean="0">
                            <a:latin typeface="Cambria Math" panose="02040503050406030204" pitchFamily="18" charset="0"/>
                          </a:rPr>
                          <m:t>2, 1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F463334-340A-45C6-8A29-ACB8913C7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5" y="2207067"/>
                <a:ext cx="3777455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3393" t="-16667" b="-114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id="{02F77577-C6C2-40F0-A780-5324B99E71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8680" y="1069986"/>
                <a:ext cx="6238554" cy="14591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2400" b="1" smtClean="0">
                          <a:latin typeface="Cambria Math" panose="02040503050406030204" pitchFamily="18" charset="0"/>
                        </a:rPr>
                        <m:t>Midpoint</m:t>
                      </m:r>
                      <m:r>
                        <a:rPr lang="en-AU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F77577-C6C2-40F0-A780-5324B99E7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80" y="1069986"/>
                <a:ext cx="6238554" cy="14591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id="{3A6B7D64-BA3E-43B9-9E3F-3AB186F5CF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7498" y="2082413"/>
                <a:ext cx="6238554" cy="14591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AU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A6B7D64-BA3E-43B9-9E3F-3AB186F5C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498" y="2082413"/>
                <a:ext cx="6238554" cy="14591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7370" y="3455216"/>
                <a:ext cx="2096253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altLang="en-US" sz="2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70" y="3455216"/>
                <a:ext cx="2096253" cy="7595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="" xmlns:a16="http://schemas.microsoft.com/office/drawing/2014/main" id="{804CF181-4743-4BA3-B84B-19FAD6D96C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3623" y="3455216"/>
                <a:ext cx="2096253" cy="820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altLang="en-US" sz="24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4CF181-4743-4BA3-B84B-19FAD6D9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623" y="3455216"/>
                <a:ext cx="2096253" cy="8208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="" xmlns:a16="http://schemas.microsoft.com/office/drawing/2014/main" id="{6E359850-6806-45A9-9003-BC6F48526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350" y="4287469"/>
                <a:ext cx="2859932" cy="475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359850-6806-45A9-9003-BC6F48526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350" y="4287469"/>
                <a:ext cx="2859932" cy="47515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="" xmlns:a16="http://schemas.microsoft.com/office/drawing/2014/main" id="{4F93FD38-5431-4ACF-98F4-FC068643A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8926" y="4289709"/>
                <a:ext cx="2331397" cy="550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F93FD38-5431-4ACF-98F4-FC068643A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926" y="4289709"/>
                <a:ext cx="2331397" cy="550717"/>
              </a:xfrm>
              <a:prstGeom prst="rect">
                <a:avLst/>
              </a:prstGeom>
              <a:blipFill rotWithShape="0">
                <a:blip r:embed="rId11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="" xmlns:a16="http://schemas.microsoft.com/office/drawing/2014/main" id="{E4A81242-F360-44CD-8BAD-2D4767DC69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5617" y="4888386"/>
                <a:ext cx="2859932" cy="475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4A81242-F360-44CD-8BAD-2D4767DC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17" y="4888386"/>
                <a:ext cx="2859932" cy="47515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="" xmlns:a16="http://schemas.microsoft.com/office/drawing/2014/main" id="{DFB0C179-C045-499E-9D1C-0DCC4EC163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0471" y="4835365"/>
                <a:ext cx="2331397" cy="550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FB0C179-C045-499E-9D1C-0DCC4EC1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471" y="4835365"/>
                <a:ext cx="2331397" cy="5507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="" xmlns:a16="http://schemas.microsoft.com/office/drawing/2014/main" id="{AB537098-7772-442F-A0EA-1DEED9AD0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1803" y="5459051"/>
                <a:ext cx="2178996" cy="475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B537098-7772-442F-A0EA-1DEED9AD0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803" y="5459051"/>
                <a:ext cx="2178996" cy="47515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55537E78-1B21-4E2E-AA9E-E7B3BEC250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9406" y="5436282"/>
                <a:ext cx="2331397" cy="550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altLang="en-US" sz="2400" dirty="0"/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endParaRPr lang="en-AU" altLang="en-US" sz="2400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537E78-1B21-4E2E-AA9E-E7B3BEC25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406" y="5436282"/>
                <a:ext cx="2331397" cy="55071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A76DE247-4B58-43A5-A669-0D0436A2EE5E}"/>
              </a:ext>
            </a:extLst>
          </p:cNvPr>
          <p:cNvCxnSpPr/>
          <p:nvPr/>
        </p:nvCxnSpPr>
        <p:spPr>
          <a:xfrm>
            <a:off x="6950355" y="3429000"/>
            <a:ext cx="0" cy="24789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="" xmlns:a16="http://schemas.microsoft.com/office/drawing/2014/main" id="{A206AB0C-7171-40AA-91C3-42DD9B30D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7834" y="6191250"/>
                <a:ext cx="3135430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altLang="en-US" b="0" i="1" smtClean="0">
                              <a:latin typeface="Cambria Math" panose="02040503050406030204" pitchFamily="18" charset="0"/>
                            </a:rPr>
                            <m:t>−2,5</m:t>
                          </m:r>
                        </m:e>
                      </m:d>
                    </m:oMath>
                  </m:oMathPara>
                </a14:m>
                <a:endParaRPr lang="en-AU" altLang="en-US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206AB0C-7171-40AA-91C3-42DD9B30D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834" y="6191250"/>
                <a:ext cx="3135430" cy="58477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66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C29CFDA-4CA9-4D46-8F2A-5BAC12CD5BBF}"/>
              </a:ext>
            </a:extLst>
          </p:cNvPr>
          <p:cNvGrpSpPr/>
          <p:nvPr/>
        </p:nvGrpSpPr>
        <p:grpSpPr>
          <a:xfrm>
            <a:off x="2590872" y="1399101"/>
            <a:ext cx="4049091" cy="2510866"/>
            <a:chOff x="1673339" y="1399101"/>
            <a:chExt cx="4049091" cy="2510866"/>
          </a:xfrm>
        </p:grpSpPr>
        <p:sp>
          <p:nvSpPr>
            <p:cNvPr id="3" name="Right Triangle 2">
              <a:extLst>
                <a:ext uri="{FF2B5EF4-FFF2-40B4-BE49-F238E27FC236}">
                  <a16:creationId xmlns="" xmlns:a16="http://schemas.microsoft.com/office/drawing/2014/main" id="{04BB5492-D71F-E74C-85D5-91C13AA7F8B0}"/>
                </a:ext>
              </a:extLst>
            </p:cNvPr>
            <p:cNvSpPr/>
            <p:nvPr/>
          </p:nvSpPr>
          <p:spPr>
            <a:xfrm flipH="1">
              <a:off x="1673339" y="1399101"/>
              <a:ext cx="4049091" cy="2510866"/>
            </a:xfrm>
            <a:custGeom>
              <a:avLst/>
              <a:gdLst>
                <a:gd name="connsiteX0" fmla="*/ 0 w 3978752"/>
                <a:gd name="connsiteY0" fmla="*/ 2567137 h 2567137"/>
                <a:gd name="connsiteX1" fmla="*/ 0 w 3978752"/>
                <a:gd name="connsiteY1" fmla="*/ 0 h 2567137"/>
                <a:gd name="connsiteX2" fmla="*/ 3978752 w 3978752"/>
                <a:gd name="connsiteY2" fmla="*/ 2567137 h 2567137"/>
                <a:gd name="connsiteX3" fmla="*/ 0 w 3978752"/>
                <a:gd name="connsiteY3" fmla="*/ 2567137 h 2567137"/>
                <a:gd name="connsiteX0" fmla="*/ 0 w 4020955"/>
                <a:gd name="connsiteY0" fmla="*/ 2567137 h 2567137"/>
                <a:gd name="connsiteX1" fmla="*/ 0 w 4020955"/>
                <a:gd name="connsiteY1" fmla="*/ 0 h 2567137"/>
                <a:gd name="connsiteX2" fmla="*/ 4020955 w 4020955"/>
                <a:gd name="connsiteY2" fmla="*/ 2496798 h 2567137"/>
                <a:gd name="connsiteX3" fmla="*/ 0 w 4020955"/>
                <a:gd name="connsiteY3" fmla="*/ 2567137 h 2567137"/>
                <a:gd name="connsiteX0" fmla="*/ 0 w 4020955"/>
                <a:gd name="connsiteY0" fmla="*/ 2539001 h 2539001"/>
                <a:gd name="connsiteX1" fmla="*/ 42203 w 4020955"/>
                <a:gd name="connsiteY1" fmla="*/ 0 h 2539001"/>
                <a:gd name="connsiteX2" fmla="*/ 4020955 w 4020955"/>
                <a:gd name="connsiteY2" fmla="*/ 2468662 h 2539001"/>
                <a:gd name="connsiteX3" fmla="*/ 0 w 4020955"/>
                <a:gd name="connsiteY3" fmla="*/ 2539001 h 2539001"/>
                <a:gd name="connsiteX0" fmla="*/ 14067 w 4035022"/>
                <a:gd name="connsiteY0" fmla="*/ 2539001 h 2539001"/>
                <a:gd name="connsiteX1" fmla="*/ 0 w 4035022"/>
                <a:gd name="connsiteY1" fmla="*/ 0 h 2539001"/>
                <a:gd name="connsiteX2" fmla="*/ 4035022 w 4035022"/>
                <a:gd name="connsiteY2" fmla="*/ 2468662 h 2539001"/>
                <a:gd name="connsiteX3" fmla="*/ 14067 w 4035022"/>
                <a:gd name="connsiteY3" fmla="*/ 2539001 h 2539001"/>
                <a:gd name="connsiteX0" fmla="*/ 14067 w 4063157"/>
                <a:gd name="connsiteY0" fmla="*/ 2539001 h 2539001"/>
                <a:gd name="connsiteX1" fmla="*/ 0 w 4063157"/>
                <a:gd name="connsiteY1" fmla="*/ 0 h 2539001"/>
                <a:gd name="connsiteX2" fmla="*/ 4063157 w 4063157"/>
                <a:gd name="connsiteY2" fmla="*/ 2482730 h 2539001"/>
                <a:gd name="connsiteX3" fmla="*/ 14067 w 4063157"/>
                <a:gd name="connsiteY3" fmla="*/ 2539001 h 2539001"/>
                <a:gd name="connsiteX0" fmla="*/ 14067 w 4133496"/>
                <a:gd name="connsiteY0" fmla="*/ 2539001 h 2539001"/>
                <a:gd name="connsiteX1" fmla="*/ 0 w 4133496"/>
                <a:gd name="connsiteY1" fmla="*/ 0 h 2539001"/>
                <a:gd name="connsiteX2" fmla="*/ 4133496 w 4133496"/>
                <a:gd name="connsiteY2" fmla="*/ 2468663 h 2539001"/>
                <a:gd name="connsiteX3" fmla="*/ 14067 w 4133496"/>
                <a:gd name="connsiteY3" fmla="*/ 2539001 h 2539001"/>
                <a:gd name="connsiteX0" fmla="*/ 14067 w 4133496"/>
                <a:gd name="connsiteY0" fmla="*/ 2510866 h 2510866"/>
                <a:gd name="connsiteX1" fmla="*/ 0 w 4133496"/>
                <a:gd name="connsiteY1" fmla="*/ 0 h 2510866"/>
                <a:gd name="connsiteX2" fmla="*/ 4133496 w 4133496"/>
                <a:gd name="connsiteY2" fmla="*/ 2468663 h 2510866"/>
                <a:gd name="connsiteX3" fmla="*/ 14067 w 4133496"/>
                <a:gd name="connsiteY3" fmla="*/ 2510866 h 2510866"/>
                <a:gd name="connsiteX0" fmla="*/ 14067 w 4035023"/>
                <a:gd name="connsiteY0" fmla="*/ 2510866 h 2510866"/>
                <a:gd name="connsiteX1" fmla="*/ 0 w 4035023"/>
                <a:gd name="connsiteY1" fmla="*/ 0 h 2510866"/>
                <a:gd name="connsiteX2" fmla="*/ 4035023 w 4035023"/>
                <a:gd name="connsiteY2" fmla="*/ 2482731 h 2510866"/>
                <a:gd name="connsiteX3" fmla="*/ 14067 w 4035023"/>
                <a:gd name="connsiteY3" fmla="*/ 2510866 h 2510866"/>
                <a:gd name="connsiteX0" fmla="*/ 14067 w 4049091"/>
                <a:gd name="connsiteY0" fmla="*/ 2510866 h 2510866"/>
                <a:gd name="connsiteX1" fmla="*/ 0 w 4049091"/>
                <a:gd name="connsiteY1" fmla="*/ 0 h 2510866"/>
                <a:gd name="connsiteX2" fmla="*/ 4049091 w 4049091"/>
                <a:gd name="connsiteY2" fmla="*/ 2468663 h 2510866"/>
                <a:gd name="connsiteX3" fmla="*/ 14067 w 4049091"/>
                <a:gd name="connsiteY3" fmla="*/ 2510866 h 25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9091" h="2510866">
                  <a:moveTo>
                    <a:pt x="14067" y="2510866"/>
                  </a:moveTo>
                  <a:lnTo>
                    <a:pt x="0" y="0"/>
                  </a:lnTo>
                  <a:lnTo>
                    <a:pt x="4049091" y="2468663"/>
                  </a:lnTo>
                  <a:lnTo>
                    <a:pt x="14067" y="2510866"/>
                  </a:lnTo>
                  <a:close/>
                </a:path>
              </a:pathLst>
            </a:cu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7B0BDEEF-7929-5144-9F0E-DEE96667DD19}"/>
                </a:ext>
              </a:extLst>
            </p:cNvPr>
            <p:cNvSpPr/>
            <p:nvPr/>
          </p:nvSpPr>
          <p:spPr>
            <a:xfrm>
              <a:off x="5534651" y="3711407"/>
              <a:ext cx="182880" cy="196947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29838" y="-93944"/>
            <a:ext cx="7040759" cy="6413326"/>
            <a:chOff x="1038528" y="294362"/>
            <a:chExt cx="7040759" cy="6413326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4541049" y="661414"/>
              <a:ext cx="0" cy="6046274"/>
            </a:xfrm>
            <a:prstGeom prst="straightConnector1">
              <a:avLst/>
            </a:prstGeom>
            <a:ln w="57150">
              <a:headEnd type="triangl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V="1">
              <a:off x="4523089" y="787796"/>
              <a:ext cx="0" cy="6297080"/>
            </a:xfrm>
            <a:prstGeom prst="straightConnector1">
              <a:avLst/>
            </a:prstGeom>
            <a:ln w="5715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860" y="294362"/>
              <a:ext cx="56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09927" y="3716225"/>
              <a:ext cx="56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x</a:t>
              </a:r>
            </a:p>
          </p:txBody>
        </p:sp>
        <p:cxnSp>
          <p:nvCxnSpPr>
            <p:cNvPr id="7" name="Straight Connector 6"/>
            <p:cNvCxnSpPr>
              <a:cxnSpLocks/>
            </p:cNvCxnSpPr>
            <p:nvPr/>
          </p:nvCxnSpPr>
          <p:spPr>
            <a:xfrm flipV="1">
              <a:off x="1139868" y="1066256"/>
              <a:ext cx="6370059" cy="3871809"/>
            </a:xfrm>
            <a:prstGeom prst="line">
              <a:avLst/>
            </a:prstGeom>
            <a:ln w="38100">
              <a:solidFill>
                <a:srgbClr val="FF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170217" y="4131298"/>
              <a:ext cx="172426" cy="212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225785" y="1652876"/>
              <a:ext cx="172426" cy="212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30574" y="1290940"/>
              <a:ext cx="13131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A (x</a:t>
              </a:r>
              <a:r>
                <a:rPr lang="en-US" sz="2400" baseline="-25000" dirty="0"/>
                <a:t>1</a:t>
              </a:r>
              <a:r>
                <a:rPr lang="en-US" sz="2400" dirty="0"/>
                <a:t>, y</a:t>
              </a:r>
              <a:r>
                <a:rPr lang="en-US" sz="2400" baseline="-25000" dirty="0"/>
                <a:t>1</a:t>
              </a:r>
              <a:r>
                <a:rPr lang="en-US" sz="2400" dirty="0"/>
                <a:t>)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38528" y="3936336"/>
              <a:ext cx="12330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B (x</a:t>
              </a:r>
              <a:r>
                <a:rPr lang="en-US" sz="2400" baseline="-25000" dirty="0"/>
                <a:t>2</a:t>
              </a:r>
              <a:r>
                <a:rPr lang="en-US" sz="2400" dirty="0"/>
                <a:t>, y</a:t>
              </a:r>
              <a:r>
                <a:rPr lang="en-US" sz="2400" baseline="-25000" dirty="0"/>
                <a:t>2</a:t>
              </a:r>
              <a:r>
                <a:rPr lang="en-US" sz="2400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237442" y="4655306"/>
                <a:ext cx="5748929" cy="172213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AU" dirty="0"/>
                  <a:t>distance between two points A (x</a:t>
                </a:r>
                <a:r>
                  <a:rPr lang="en-AU" baseline="-25000" dirty="0"/>
                  <a:t>1</a:t>
                </a:r>
                <a:r>
                  <a:rPr lang="en-AU" dirty="0"/>
                  <a:t>, y</a:t>
                </a:r>
                <a:r>
                  <a:rPr lang="en-AU" baseline="-25000" dirty="0"/>
                  <a:t>1</a:t>
                </a:r>
                <a:r>
                  <a:rPr lang="en-AU" dirty="0"/>
                  <a:t>) and B (x</a:t>
                </a:r>
                <a:r>
                  <a:rPr lang="en-AU" baseline="-25000" dirty="0"/>
                  <a:t>2</a:t>
                </a:r>
                <a:r>
                  <a:rPr lang="en-AU" dirty="0"/>
                  <a:t>, y</a:t>
                </a:r>
                <a:r>
                  <a:rPr lang="en-AU" baseline="-25000" dirty="0"/>
                  <a:t>2</a:t>
                </a:r>
                <a:r>
                  <a:rPr lang="en-AU" dirty="0"/>
                  <a:t>) is given by the formula:</a:t>
                </a:r>
              </a:p>
              <a:p>
                <a:endParaRPr lang="en-AU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28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1" i="1" dirty="0">
                              <a:latin typeface="Cambria Math" panose="02040503050406030204" pitchFamily="18" charset="0"/>
                            </a:rPr>
                            <m:t>𝑨𝑩</m:t>
                          </m:r>
                        </m:e>
                      </m:acc>
                      <m:r>
                        <a:rPr lang="en-AU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28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AU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AU" sz="2800" b="1" i="1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AU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AU" sz="2800" b="1" i="1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AU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AU" sz="2800" b="1" i="1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AU" sz="28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AU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AU" sz="28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442" y="4655306"/>
                <a:ext cx="5748929" cy="1722138"/>
              </a:xfrm>
              <a:prstGeom prst="rect">
                <a:avLst/>
              </a:prstGeom>
              <a:blipFill rotWithShape="0">
                <a:blip r:embed="rId2"/>
                <a:stretch>
                  <a:fillRect l="-527" t="-1042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221D9AC-47A9-FC44-92ED-8117BB78734C}"/>
              </a:ext>
            </a:extLst>
          </p:cNvPr>
          <p:cNvSpPr txBox="1"/>
          <p:nvPr/>
        </p:nvSpPr>
        <p:spPr>
          <a:xfrm>
            <a:off x="1465729" y="416860"/>
            <a:ext cx="3240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Distance between two points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D5FAC027-5CDF-5542-B696-6361C16ECBC1}"/>
              </a:ext>
            </a:extLst>
          </p:cNvPr>
          <p:cNvCxnSpPr>
            <a:cxnSpLocks/>
          </p:cNvCxnSpPr>
          <p:nvPr/>
        </p:nvCxnSpPr>
        <p:spPr>
          <a:xfrm>
            <a:off x="6840031" y="1370706"/>
            <a:ext cx="0" cy="258455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6AF13967-C15C-C14A-99CC-18AA7D417633}"/>
              </a:ext>
            </a:extLst>
          </p:cNvPr>
          <p:cNvCxnSpPr>
            <a:cxnSpLocks/>
          </p:cNvCxnSpPr>
          <p:nvPr/>
        </p:nvCxnSpPr>
        <p:spPr>
          <a:xfrm flipH="1">
            <a:off x="2572792" y="4060811"/>
            <a:ext cx="405310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D5746ECC-2ECC-9842-A7B1-7A493FF60A2D}"/>
                  </a:ext>
                </a:extLst>
              </p:cNvPr>
              <p:cNvSpPr txBox="1"/>
              <p:nvPr/>
            </p:nvSpPr>
            <p:spPr>
              <a:xfrm>
                <a:off x="6820700" y="2339395"/>
                <a:ext cx="343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V, Vertical distance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AU" b="1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746ECC-2ECC-9842-A7B1-7A493FF60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700" y="2339395"/>
                <a:ext cx="343182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599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99F47F69-5BFA-6A43-88C2-584D17F3552E}"/>
                  </a:ext>
                </a:extLst>
              </p:cNvPr>
              <p:cNvSpPr txBox="1"/>
              <p:nvPr/>
            </p:nvSpPr>
            <p:spPr>
              <a:xfrm>
                <a:off x="3006496" y="4166359"/>
                <a:ext cx="3535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H, Horizontal distance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AU" b="1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F47F69-5BFA-6A43-88C2-584D17F35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96" y="4166359"/>
                <a:ext cx="353565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79"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-1" y="-53045"/>
            <a:ext cx="7938655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Calculating Distance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8217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1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8066" y="738188"/>
                <a:ext cx="11912138" cy="61198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altLang="en-US" b="1" dirty="0" smtClean="0"/>
                  <a:t>Find the distance between the points (7, 14) and (15, 8)</a:t>
                </a:r>
              </a:p>
              <a:p>
                <a:pPr marL="0" indent="0">
                  <a:buNone/>
                </a:pPr>
                <a:r>
                  <a:rPr lang="en-AU" altLang="en-US" b="1" dirty="0">
                    <a:solidFill>
                      <a:srgbClr val="7030A0"/>
                    </a:solidFill>
                  </a:rPr>
                  <a:t>(x</a:t>
                </a:r>
                <a:r>
                  <a:rPr lang="en-AU" altLang="en-US" b="1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AU" altLang="en-US" b="1" dirty="0">
                    <a:solidFill>
                      <a:srgbClr val="7030A0"/>
                    </a:solidFill>
                  </a:rPr>
                  <a:t>, y</a:t>
                </a:r>
                <a:r>
                  <a:rPr lang="en-AU" altLang="en-US" b="1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AU" altLang="en-US" b="1" dirty="0">
                    <a:solidFill>
                      <a:srgbClr val="7030A0"/>
                    </a:solidFill>
                  </a:rPr>
                  <a:t>) = </a:t>
                </a:r>
                <a:r>
                  <a:rPr lang="en-AU" altLang="en-US" b="1" dirty="0" smtClean="0">
                    <a:solidFill>
                      <a:srgbClr val="7030A0"/>
                    </a:solidFill>
                  </a:rPr>
                  <a:t>(7, 14)</a:t>
                </a:r>
                <a:endParaRPr lang="en-AU" altLang="en-US" b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AU" altLang="en-US" b="1" dirty="0">
                    <a:solidFill>
                      <a:srgbClr val="C00000"/>
                    </a:solidFill>
                  </a:rPr>
                  <a:t>(x</a:t>
                </a:r>
                <a:r>
                  <a:rPr lang="en-AU" altLang="en-US" b="1" baseline="-25000" dirty="0">
                    <a:solidFill>
                      <a:srgbClr val="C00000"/>
                    </a:solidFill>
                  </a:rPr>
                  <a:t>2</a:t>
                </a:r>
                <a:r>
                  <a:rPr lang="en-AU" altLang="en-US" b="1" dirty="0">
                    <a:solidFill>
                      <a:srgbClr val="C00000"/>
                    </a:solidFill>
                  </a:rPr>
                  <a:t>, y</a:t>
                </a:r>
                <a:r>
                  <a:rPr lang="en-AU" altLang="en-US" b="1" baseline="-25000" dirty="0">
                    <a:solidFill>
                      <a:srgbClr val="C00000"/>
                    </a:solidFill>
                  </a:rPr>
                  <a:t>2</a:t>
                </a:r>
                <a:r>
                  <a:rPr lang="en-AU" altLang="en-US" b="1" dirty="0">
                    <a:solidFill>
                      <a:srgbClr val="C00000"/>
                    </a:solidFill>
                  </a:rPr>
                  <a:t>) = </a:t>
                </a:r>
                <a:r>
                  <a:rPr lang="en-AU" altLang="en-US" b="1" dirty="0" smtClean="0">
                    <a:solidFill>
                      <a:srgbClr val="C00000"/>
                    </a:solidFill>
                  </a:rPr>
                  <a:t>(15</a:t>
                </a:r>
                <a:r>
                  <a:rPr lang="en-AU" altLang="en-US" b="1" dirty="0">
                    <a:solidFill>
                      <a:srgbClr val="C00000"/>
                    </a:solidFill>
                  </a:rPr>
                  <a:t>, </a:t>
                </a:r>
                <a:r>
                  <a:rPr lang="en-AU" altLang="en-US" b="1" dirty="0" smtClean="0">
                    <a:solidFill>
                      <a:srgbClr val="C00000"/>
                    </a:solidFill>
                  </a:rPr>
                  <a:t>8)</a:t>
                </a:r>
                <a:endParaRPr lang="en-AU" alt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dirty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AU" b="1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b="1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AU" b="1" i="1" baseline="-250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 – </m:t>
                          </m:r>
                          <m:r>
                            <a:rPr lang="en-AU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AU" b="1" i="1" baseline="-250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1" i="1" baseline="30000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 + (</m:t>
                          </m:r>
                          <m:r>
                            <a:rPr lang="en-AU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AU" b="1" i="1" baseline="-250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 – </m:t>
                          </m:r>
                          <m:r>
                            <a:rPr lang="en-AU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AU" b="1" i="1" baseline="-250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1" i="1" baseline="30000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m:rPr>
                              <m:nor/>
                            </m:rPr>
                            <a:rPr lang="en-AU" b="1" dirty="0"/>
                            <m:t> </m:t>
                          </m:r>
                        </m:e>
                      </m:rad>
                    </m:oMath>
                  </m:oMathPara>
                </a14:m>
                <a:endParaRPr lang="en-AU" b="1" dirty="0"/>
              </a:p>
              <a:p>
                <a:pPr marL="0" indent="0" algn="ctr">
                  <a:buNone/>
                </a:pPr>
                <a:endParaRPr lang="en-AU" alt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dirty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AU" b="1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b="1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AU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–</m:t>
                          </m:r>
                          <m:r>
                            <a:rPr lang="en-AU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1" i="1" baseline="30000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 + (</m:t>
                          </m:r>
                          <m:r>
                            <a:rPr lang="en-AU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 –</m:t>
                          </m:r>
                          <m:r>
                            <a:rPr lang="en-AU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1" i="1" baseline="30000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m:rPr>
                              <m:nor/>
                            </m:rPr>
                            <a:rPr lang="en-AU" b="1" dirty="0"/>
                            <m:t> </m:t>
                          </m:r>
                        </m:e>
                      </m:rad>
                    </m:oMath>
                  </m:oMathPara>
                </a14:m>
                <a:endParaRPr lang="en-AU" altLang="en-US" dirty="0"/>
              </a:p>
              <a:p>
                <a:pPr marL="0" indent="0" algn="ctr">
                  <a:buNone/>
                </a:pPr>
                <a:endParaRPr lang="en-AU" alt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dirty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AU" b="1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b="1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1" i="1" dirty="0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1" i="1" baseline="30000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 + (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1" i="1" baseline="30000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m:rPr>
                              <m:nor/>
                            </m:rPr>
                            <a:rPr lang="en-AU" b="1" dirty="0"/>
                            <m:t> </m:t>
                          </m:r>
                        </m:e>
                      </m:rad>
                    </m:oMath>
                  </m:oMathPara>
                </a14:m>
                <a:endParaRPr lang="en-AU" alt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dirty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AU" b="1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b="1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b="1" i="1" dirty="0" smtClean="0">
                              <a:latin typeface="Cambria Math" panose="02040503050406030204" pitchFamily="18" charset="0"/>
                            </a:rPr>
                            <m:t>𝟑𝟔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𝟔𝟒</m:t>
                          </m:r>
                        </m:e>
                      </m:rad>
                    </m:oMath>
                  </m:oMathPara>
                </a14:m>
                <a:endParaRPr lang="en-AU" altLang="en-US" dirty="0" smtClean="0"/>
              </a:p>
              <a:p>
                <a:pPr marL="0" indent="0" algn="ctr">
                  <a:buNone/>
                </a:pPr>
                <a:endParaRPr lang="en-AU" alt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AU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e>
                      </m:rad>
                    </m:oMath>
                  </m:oMathPara>
                </a14:m>
                <a:endParaRPr lang="en-AU" b="1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AU" altLang="en-US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AU" altLang="en-US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altLang="en-US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𝒖𝒏𝒊𝒕𝒔</m:t>
                      </m:r>
                    </m:oMath>
                  </m:oMathPara>
                </a14:m>
                <a:endParaRPr lang="en-AU" altLang="en-US" b="1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514350" indent="-514350">
                  <a:buFontTx/>
                  <a:buAutoNum type="arabicPeriod"/>
                </a:pPr>
                <a:endParaRPr lang="en-AU" altLang="en-US" dirty="0" smtClean="0"/>
              </a:p>
            </p:txBody>
          </p:sp>
        </mc:Choice>
        <mc:Fallback xmlns="">
          <p:sp>
            <p:nvSpPr>
              <p:cNvPr id="92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066" y="738188"/>
                <a:ext cx="11912138" cy="6119812"/>
              </a:xfrm>
              <a:blipFill rotWithShape="0">
                <a:blip r:embed="rId2"/>
                <a:stretch>
                  <a:fillRect l="-1075" t="-15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48121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E1B04A-CF8E-974D-9AFD-C04A772E8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288" y="887002"/>
            <a:ext cx="8973627" cy="20950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Points A, B, C and D lie on a straight line. The co-ordinate of points A and C are (-2, -5) and (4, 19). Determine</a:t>
            </a:r>
          </a:p>
          <a:p>
            <a:pPr marL="514350" indent="-514350">
              <a:buAutoNum type="alphaLcParenR"/>
            </a:pPr>
            <a:r>
              <a:rPr lang="en-US" dirty="0"/>
              <a:t>The co-ordinate of B given that point B is the midpoint of A and C;</a:t>
            </a:r>
          </a:p>
          <a:p>
            <a:pPr marL="514350" indent="-514350">
              <a:buAutoNum type="alphaLcParenR"/>
            </a:pPr>
            <a:r>
              <a:rPr lang="en-US" dirty="0"/>
              <a:t>The co-ordinate of point D given that point C is the midpoint of A and D;</a:t>
            </a:r>
          </a:p>
          <a:p>
            <a:pPr marL="514350" indent="-514350">
              <a:buAutoNum type="alphaLcParenR"/>
            </a:pPr>
            <a:r>
              <a:rPr lang="en-US" dirty="0"/>
              <a:t>The distance between point B and 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01" y="3092022"/>
                <a:ext cx="3116373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4+</m:t>
                              </m:r>
                              <m:d>
                                <m:dPr>
                                  <m:ctrlPr>
                                    <a:rPr lang="en-AU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altLang="en-US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19+</m:t>
                              </m:r>
                              <m:d>
                                <m:dPr>
                                  <m:ctrlPr>
                                    <a:rPr lang="en-AU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alt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01" y="3092022"/>
                <a:ext cx="3116373" cy="7595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00" y="3828658"/>
                <a:ext cx="3116373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en-AU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alt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00" y="3828658"/>
                <a:ext cx="3116373" cy="7595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735" y="4696921"/>
                <a:ext cx="3116373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1,7</m:t>
                          </m:r>
                        </m:e>
                      </m:d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35" y="4696921"/>
                <a:ext cx="3116373" cy="7595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3028" y="3095053"/>
                <a:ext cx="3116373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4,19</m:t>
                          </m:r>
                        </m:e>
                      </m:d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−2+</m:t>
                          </m:r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−5+</m:t>
                          </m:r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AU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alt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altLang="en-US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28" y="3095053"/>
                <a:ext cx="3116373" cy="7595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2573" y="3937407"/>
                <a:ext cx="2212258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4=</m:t>
                      </m:r>
                      <m:f>
                        <m:fPr>
                          <m:ctrlP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−2+</m:t>
                          </m:r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573" y="3937407"/>
                <a:ext cx="2212258" cy="7595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0139" y="3943079"/>
                <a:ext cx="2212258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19=</m:t>
                      </m:r>
                      <m:f>
                        <m:fPr>
                          <m:ctrlP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−5+</m:t>
                          </m:r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139" y="3943079"/>
                <a:ext cx="2212258" cy="7595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2573" y="4791167"/>
                <a:ext cx="2212258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8=−2+</m:t>
                      </m:r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573" y="4791167"/>
                <a:ext cx="2212258" cy="7595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0139" y="4827076"/>
                <a:ext cx="2212258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8=−5+</m:t>
                      </m:r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139" y="4827076"/>
                <a:ext cx="2212258" cy="7595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2777" y="5360411"/>
                <a:ext cx="2212258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777" y="5360411"/>
                <a:ext cx="2212258" cy="75951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4750" y="5331316"/>
                <a:ext cx="2212258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750" y="5331316"/>
                <a:ext cx="2212258" cy="75951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B14C18C3-E737-412D-8034-2C7C5E7F7410}"/>
              </a:ext>
            </a:extLst>
          </p:cNvPr>
          <p:cNvSpPr txBox="1">
            <a:spLocks/>
          </p:cNvSpPr>
          <p:nvPr/>
        </p:nvSpPr>
        <p:spPr>
          <a:xfrm>
            <a:off x="7894008" y="2937202"/>
            <a:ext cx="3831579" cy="75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altLang="en-US" sz="2000" dirty="0" smtClean="0"/>
              <a:t>Distance of points BD</a:t>
            </a:r>
            <a:endParaRPr lang="en-AU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2252" y="3316959"/>
                <a:ext cx="3831579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alt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altLang="en-US" sz="2000" b="0" i="1" smtClean="0">
                                      <a:latin typeface="Cambria Math" panose="02040503050406030204" pitchFamily="18" charset="0"/>
                                    </a:rPr>
                                    <m:t>10−1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alt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altLang="en-US" sz="2000" b="0" i="1" smtClean="0">
                                      <a:latin typeface="Cambria Math" panose="02040503050406030204" pitchFamily="18" charset="0"/>
                                    </a:rPr>
                                    <m:t>43−7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alt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252" y="3316959"/>
                <a:ext cx="3831579" cy="75951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2252" y="3932151"/>
                <a:ext cx="2685278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81+1296</m:t>
                          </m:r>
                        </m:e>
                      </m:rad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252" y="3932151"/>
                <a:ext cx="2685278" cy="75951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6359" y="4448519"/>
                <a:ext cx="2685278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altLang="en-US" sz="2000" b="0" i="1" smtClean="0">
                              <a:latin typeface="Cambria Math" panose="02040503050406030204" pitchFamily="18" charset="0"/>
                            </a:rPr>
                            <m:t>1377</m:t>
                          </m:r>
                        </m:e>
                      </m:rad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9" y="4448519"/>
                <a:ext cx="2685278" cy="75951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="" xmlns:a16="http://schemas.microsoft.com/office/drawing/2014/main" id="{B14C18C3-E737-412D-8034-2C7C5E7F7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4412" y="4923749"/>
                <a:ext cx="2685278" cy="759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b="0" i="1" smtClean="0">
                          <a:latin typeface="Cambria Math" panose="02040503050406030204" pitchFamily="18" charset="0"/>
                        </a:rPr>
                        <m:t>=37.11</m:t>
                      </m:r>
                    </m:oMath>
                  </m:oMathPara>
                </a14:m>
                <a:endParaRPr lang="en-AU" altLang="en-US" sz="20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4C18C3-E737-412D-8034-2C7C5E7F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12" y="4923749"/>
                <a:ext cx="2685278" cy="75951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0" y="-6605"/>
            <a:ext cx="294588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8897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F9205A9B-7831-3745-87F6-E73DDD9DC4B0}"/>
              </a:ext>
            </a:extLst>
          </p:cNvPr>
          <p:cNvGrpSpPr/>
          <p:nvPr/>
        </p:nvGrpSpPr>
        <p:grpSpPr>
          <a:xfrm>
            <a:off x="1192348" y="677512"/>
            <a:ext cx="5769866" cy="5259825"/>
            <a:chOff x="1139868" y="-26837"/>
            <a:chExt cx="6939419" cy="673452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C693E6FA-33AE-1046-9BB4-B963750BD2A3}"/>
                </a:ext>
              </a:extLst>
            </p:cNvPr>
            <p:cNvCxnSpPr/>
            <p:nvPr/>
          </p:nvCxnSpPr>
          <p:spPr>
            <a:xfrm flipV="1">
              <a:off x="4541049" y="661414"/>
              <a:ext cx="0" cy="6046274"/>
            </a:xfrm>
            <a:prstGeom prst="straightConnector1">
              <a:avLst/>
            </a:prstGeom>
            <a:ln w="57150">
              <a:headEnd type="triangl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381AB169-FB48-6D44-B27A-A130081B2667}"/>
                </a:ext>
              </a:extLst>
            </p:cNvPr>
            <p:cNvCxnSpPr/>
            <p:nvPr/>
          </p:nvCxnSpPr>
          <p:spPr>
            <a:xfrm rot="5400000" flipV="1">
              <a:off x="4523089" y="787796"/>
              <a:ext cx="0" cy="6297080"/>
            </a:xfrm>
            <a:prstGeom prst="straightConnector1">
              <a:avLst/>
            </a:prstGeom>
            <a:ln w="5715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23C8A8E-4C68-7542-92A9-3514C62B0AD1}"/>
                </a:ext>
              </a:extLst>
            </p:cNvPr>
            <p:cNvSpPr txBox="1"/>
            <p:nvPr/>
          </p:nvSpPr>
          <p:spPr>
            <a:xfrm>
              <a:off x="4088337" y="-26837"/>
              <a:ext cx="569359" cy="669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F436AB5-8DAB-6C4C-A69E-7CF19505666C}"/>
                </a:ext>
              </a:extLst>
            </p:cNvPr>
            <p:cNvSpPr txBox="1"/>
            <p:nvPr/>
          </p:nvSpPr>
          <p:spPr>
            <a:xfrm>
              <a:off x="7509928" y="3716226"/>
              <a:ext cx="569359" cy="669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4D515891-2AB2-1C41-B4A8-3BCF159BE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868" y="1066256"/>
              <a:ext cx="6370059" cy="3871809"/>
            </a:xfrm>
            <a:prstGeom prst="line">
              <a:avLst/>
            </a:prstGeom>
            <a:ln w="38100">
              <a:solidFill>
                <a:srgbClr val="FF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5BF632FD-3271-1744-B54A-55FF2DCDEFB2}"/>
                </a:ext>
              </a:extLst>
            </p:cNvPr>
            <p:cNvSpPr/>
            <p:nvPr/>
          </p:nvSpPr>
          <p:spPr>
            <a:xfrm>
              <a:off x="2170217" y="4131298"/>
              <a:ext cx="172426" cy="212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D3D12452-2FE5-5841-A633-FED0CDA4E678}"/>
                </a:ext>
              </a:extLst>
            </p:cNvPr>
            <p:cNvSpPr/>
            <p:nvPr/>
          </p:nvSpPr>
          <p:spPr>
            <a:xfrm>
              <a:off x="6225785" y="1652876"/>
              <a:ext cx="172426" cy="212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4730946E-F830-714F-88F4-6F5B8792DAB5}"/>
                </a:ext>
              </a:extLst>
            </p:cNvPr>
            <p:cNvSpPr/>
            <p:nvPr/>
          </p:nvSpPr>
          <p:spPr>
            <a:xfrm>
              <a:off x="4886886" y="935344"/>
              <a:ext cx="2080400" cy="591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A (x</a:t>
              </a:r>
              <a:r>
                <a:rPr lang="en-US" sz="2400" baseline="-25000" dirty="0"/>
                <a:t>1</a:t>
              </a:r>
              <a:r>
                <a:rPr lang="en-US" sz="2400" dirty="0"/>
                <a:t>, y</a:t>
              </a:r>
              <a:r>
                <a:rPr lang="en-US" sz="2400" baseline="-25000" dirty="0"/>
                <a:t>1</a:t>
              </a:r>
              <a:r>
                <a:rPr lang="en-US" sz="2400" dirty="0"/>
                <a:t>)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3433CA94-DA21-A64A-9FB3-85F52E1F8B62}"/>
                </a:ext>
              </a:extLst>
            </p:cNvPr>
            <p:cNvSpPr/>
            <p:nvPr/>
          </p:nvSpPr>
          <p:spPr>
            <a:xfrm>
              <a:off x="1724051" y="4570627"/>
              <a:ext cx="1482965" cy="5911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B (x</a:t>
              </a:r>
              <a:r>
                <a:rPr lang="en-US" sz="2400" baseline="-25000" dirty="0"/>
                <a:t>2</a:t>
              </a:r>
              <a:r>
                <a:rPr lang="en-US" sz="2400" dirty="0"/>
                <a:t>, y</a:t>
              </a:r>
              <a:r>
                <a:rPr lang="en-US" sz="2400" baseline="-25000" dirty="0"/>
                <a:t>2</a:t>
              </a:r>
              <a:r>
                <a:rPr lang="en-US" sz="2400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EEDDB7C7-DB72-2B4A-984E-40B0CB838730}"/>
                  </a:ext>
                </a:extLst>
              </p:cNvPr>
              <p:cNvSpPr txBox="1"/>
              <p:nvPr/>
            </p:nvSpPr>
            <p:spPr>
              <a:xfrm>
                <a:off x="7256469" y="578884"/>
                <a:ext cx="3525621" cy="176548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Gradient of the line AB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DDB7C7-DB72-2B4A-984E-40B0CB83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69" y="578884"/>
                <a:ext cx="3525621" cy="1765483"/>
              </a:xfrm>
              <a:prstGeom prst="rect">
                <a:avLst/>
              </a:prstGeom>
              <a:blipFill rotWithShape="0">
                <a:blip r:embed="rId2"/>
                <a:stretch>
                  <a:fillRect l="-2906" t="-2365" r="-1368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="" xmlns:a16="http://schemas.microsoft.com/office/drawing/2014/main" id="{8FA06E5E-389A-834E-B771-CAC60C36A42C}"/>
              </a:ext>
            </a:extLst>
          </p:cNvPr>
          <p:cNvSpPr/>
          <p:nvPr/>
        </p:nvSpPr>
        <p:spPr>
          <a:xfrm rot="3663269">
            <a:off x="2975386" y="3496060"/>
            <a:ext cx="268550" cy="199739"/>
          </a:xfrm>
          <a:prstGeom prst="arc">
            <a:avLst>
              <a:gd name="adj1" fmla="val 13184701"/>
              <a:gd name="adj2" fmla="val 788052"/>
            </a:avLst>
          </a:prstGeom>
          <a:ln w="190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="" xmlns:a16="http://schemas.microsoft.com/office/drawing/2014/main" id="{37ED70E8-6BE9-1841-A6AB-66DE47317436}"/>
              </a:ext>
            </a:extLst>
          </p:cNvPr>
          <p:cNvSpPr/>
          <p:nvPr/>
        </p:nvSpPr>
        <p:spPr>
          <a:xfrm rot="3663269">
            <a:off x="2313596" y="3836350"/>
            <a:ext cx="268550" cy="199739"/>
          </a:xfrm>
          <a:prstGeom prst="arc">
            <a:avLst>
              <a:gd name="adj1" fmla="val 13184701"/>
              <a:gd name="adj2" fmla="val 788052"/>
            </a:avLst>
          </a:prstGeom>
          <a:ln w="19050">
            <a:solidFill>
              <a:srgbClr val="00B05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90749C6-5883-134A-85E7-D09817E4B8B8}"/>
              </a:ext>
            </a:extLst>
          </p:cNvPr>
          <p:cNvGrpSpPr/>
          <p:nvPr/>
        </p:nvGrpSpPr>
        <p:grpSpPr>
          <a:xfrm>
            <a:off x="2074936" y="2104434"/>
            <a:ext cx="3416269" cy="1991811"/>
            <a:chOff x="931935" y="2104433"/>
            <a:chExt cx="3416269" cy="1991811"/>
          </a:xfrm>
        </p:grpSpPr>
        <p:sp>
          <p:nvSpPr>
            <p:cNvPr id="26" name="Right Triangle 2">
              <a:extLst>
                <a:ext uri="{FF2B5EF4-FFF2-40B4-BE49-F238E27FC236}">
                  <a16:creationId xmlns="" xmlns:a16="http://schemas.microsoft.com/office/drawing/2014/main" id="{DD9D8925-8612-1F43-8D50-B847B8A19A65}"/>
                </a:ext>
              </a:extLst>
            </p:cNvPr>
            <p:cNvSpPr/>
            <p:nvPr/>
          </p:nvSpPr>
          <p:spPr>
            <a:xfrm flipH="1">
              <a:off x="931935" y="2104433"/>
              <a:ext cx="3416269" cy="1991811"/>
            </a:xfrm>
            <a:custGeom>
              <a:avLst/>
              <a:gdLst>
                <a:gd name="connsiteX0" fmla="*/ 0 w 3978752"/>
                <a:gd name="connsiteY0" fmla="*/ 2567137 h 2567137"/>
                <a:gd name="connsiteX1" fmla="*/ 0 w 3978752"/>
                <a:gd name="connsiteY1" fmla="*/ 0 h 2567137"/>
                <a:gd name="connsiteX2" fmla="*/ 3978752 w 3978752"/>
                <a:gd name="connsiteY2" fmla="*/ 2567137 h 2567137"/>
                <a:gd name="connsiteX3" fmla="*/ 0 w 3978752"/>
                <a:gd name="connsiteY3" fmla="*/ 2567137 h 2567137"/>
                <a:gd name="connsiteX0" fmla="*/ 0 w 4020955"/>
                <a:gd name="connsiteY0" fmla="*/ 2567137 h 2567137"/>
                <a:gd name="connsiteX1" fmla="*/ 0 w 4020955"/>
                <a:gd name="connsiteY1" fmla="*/ 0 h 2567137"/>
                <a:gd name="connsiteX2" fmla="*/ 4020955 w 4020955"/>
                <a:gd name="connsiteY2" fmla="*/ 2496798 h 2567137"/>
                <a:gd name="connsiteX3" fmla="*/ 0 w 4020955"/>
                <a:gd name="connsiteY3" fmla="*/ 2567137 h 2567137"/>
                <a:gd name="connsiteX0" fmla="*/ 0 w 4020955"/>
                <a:gd name="connsiteY0" fmla="*/ 2539001 h 2539001"/>
                <a:gd name="connsiteX1" fmla="*/ 42203 w 4020955"/>
                <a:gd name="connsiteY1" fmla="*/ 0 h 2539001"/>
                <a:gd name="connsiteX2" fmla="*/ 4020955 w 4020955"/>
                <a:gd name="connsiteY2" fmla="*/ 2468662 h 2539001"/>
                <a:gd name="connsiteX3" fmla="*/ 0 w 4020955"/>
                <a:gd name="connsiteY3" fmla="*/ 2539001 h 2539001"/>
                <a:gd name="connsiteX0" fmla="*/ 14067 w 4035022"/>
                <a:gd name="connsiteY0" fmla="*/ 2539001 h 2539001"/>
                <a:gd name="connsiteX1" fmla="*/ 0 w 4035022"/>
                <a:gd name="connsiteY1" fmla="*/ 0 h 2539001"/>
                <a:gd name="connsiteX2" fmla="*/ 4035022 w 4035022"/>
                <a:gd name="connsiteY2" fmla="*/ 2468662 h 2539001"/>
                <a:gd name="connsiteX3" fmla="*/ 14067 w 4035022"/>
                <a:gd name="connsiteY3" fmla="*/ 2539001 h 2539001"/>
                <a:gd name="connsiteX0" fmla="*/ 14067 w 4063157"/>
                <a:gd name="connsiteY0" fmla="*/ 2539001 h 2539001"/>
                <a:gd name="connsiteX1" fmla="*/ 0 w 4063157"/>
                <a:gd name="connsiteY1" fmla="*/ 0 h 2539001"/>
                <a:gd name="connsiteX2" fmla="*/ 4063157 w 4063157"/>
                <a:gd name="connsiteY2" fmla="*/ 2482730 h 2539001"/>
                <a:gd name="connsiteX3" fmla="*/ 14067 w 4063157"/>
                <a:gd name="connsiteY3" fmla="*/ 2539001 h 2539001"/>
                <a:gd name="connsiteX0" fmla="*/ 14067 w 4133496"/>
                <a:gd name="connsiteY0" fmla="*/ 2539001 h 2539001"/>
                <a:gd name="connsiteX1" fmla="*/ 0 w 4133496"/>
                <a:gd name="connsiteY1" fmla="*/ 0 h 2539001"/>
                <a:gd name="connsiteX2" fmla="*/ 4133496 w 4133496"/>
                <a:gd name="connsiteY2" fmla="*/ 2468663 h 2539001"/>
                <a:gd name="connsiteX3" fmla="*/ 14067 w 4133496"/>
                <a:gd name="connsiteY3" fmla="*/ 2539001 h 2539001"/>
                <a:gd name="connsiteX0" fmla="*/ 14067 w 4133496"/>
                <a:gd name="connsiteY0" fmla="*/ 2510866 h 2510866"/>
                <a:gd name="connsiteX1" fmla="*/ 0 w 4133496"/>
                <a:gd name="connsiteY1" fmla="*/ 0 h 2510866"/>
                <a:gd name="connsiteX2" fmla="*/ 4133496 w 4133496"/>
                <a:gd name="connsiteY2" fmla="*/ 2468663 h 2510866"/>
                <a:gd name="connsiteX3" fmla="*/ 14067 w 4133496"/>
                <a:gd name="connsiteY3" fmla="*/ 2510866 h 2510866"/>
                <a:gd name="connsiteX0" fmla="*/ 14067 w 4035023"/>
                <a:gd name="connsiteY0" fmla="*/ 2510866 h 2510866"/>
                <a:gd name="connsiteX1" fmla="*/ 0 w 4035023"/>
                <a:gd name="connsiteY1" fmla="*/ 0 h 2510866"/>
                <a:gd name="connsiteX2" fmla="*/ 4035023 w 4035023"/>
                <a:gd name="connsiteY2" fmla="*/ 2482731 h 2510866"/>
                <a:gd name="connsiteX3" fmla="*/ 14067 w 4035023"/>
                <a:gd name="connsiteY3" fmla="*/ 2510866 h 2510866"/>
                <a:gd name="connsiteX0" fmla="*/ 14067 w 4049091"/>
                <a:gd name="connsiteY0" fmla="*/ 2510866 h 2510866"/>
                <a:gd name="connsiteX1" fmla="*/ 0 w 4049091"/>
                <a:gd name="connsiteY1" fmla="*/ 0 h 2510866"/>
                <a:gd name="connsiteX2" fmla="*/ 4049091 w 4049091"/>
                <a:gd name="connsiteY2" fmla="*/ 2468663 h 2510866"/>
                <a:gd name="connsiteX3" fmla="*/ 14067 w 4049091"/>
                <a:gd name="connsiteY3" fmla="*/ 2510866 h 25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9091" h="2510866">
                  <a:moveTo>
                    <a:pt x="14067" y="2510866"/>
                  </a:moveTo>
                  <a:lnTo>
                    <a:pt x="0" y="0"/>
                  </a:lnTo>
                  <a:lnTo>
                    <a:pt x="4049091" y="2468663"/>
                  </a:lnTo>
                  <a:lnTo>
                    <a:pt x="14067" y="2510866"/>
                  </a:lnTo>
                  <a:close/>
                </a:path>
              </a:pathLst>
            </a:cu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14889307-5ECB-3B43-89CE-63EB3F5B111D}"/>
                </a:ext>
              </a:extLst>
            </p:cNvPr>
            <p:cNvSpPr/>
            <p:nvPr/>
          </p:nvSpPr>
          <p:spPr>
            <a:xfrm>
              <a:off x="4165324" y="3899297"/>
              <a:ext cx="182880" cy="196947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FE4AF702-841D-DD4C-8BCE-87EB834B71F1}"/>
                  </a:ext>
                </a:extLst>
              </p:cNvPr>
              <p:cNvSpPr txBox="1"/>
              <p:nvPr/>
            </p:nvSpPr>
            <p:spPr>
              <a:xfrm>
                <a:off x="3286027" y="3387589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4AF702-841D-DD4C-8BCE-87EB834B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027" y="3387589"/>
                <a:ext cx="251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6829" r="-26829"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F3E42DC8-FC75-3847-AD0A-C5E914CC9C3C}"/>
                  </a:ext>
                </a:extLst>
              </p:cNvPr>
              <p:cNvSpPr txBox="1"/>
              <p:nvPr/>
            </p:nvSpPr>
            <p:spPr>
              <a:xfrm>
                <a:off x="2636763" y="375293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3E42DC8-FC75-3847-AD0A-C5E914CC9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63" y="3752931"/>
                <a:ext cx="251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268" r="-24390" b="-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460924F-36E4-0649-8231-D6C3077556CC}"/>
              </a:ext>
            </a:extLst>
          </p:cNvPr>
          <p:cNvSpPr txBox="1"/>
          <p:nvPr/>
        </p:nvSpPr>
        <p:spPr>
          <a:xfrm>
            <a:off x="5570952" y="297493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EBEE264-396E-4E54-8000-6F24F770F99A}"/>
              </a:ext>
            </a:extLst>
          </p:cNvPr>
          <p:cNvSpPr txBox="1"/>
          <p:nvPr/>
        </p:nvSpPr>
        <p:spPr>
          <a:xfrm>
            <a:off x="-1" y="-53045"/>
            <a:ext cx="7938655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 smtClean="0"/>
              <a:t>Calculating Gradient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931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6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5026</TotalTime>
  <Words>1035</Words>
  <Application>Microsoft Office PowerPoint</Application>
  <PresentationFormat>Widescreen</PresentationFormat>
  <Paragraphs>219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1D</dc:title>
  <dc:creator>l k</dc:creator>
  <cp:lastModifiedBy>TAN Mei Yi [Harrisdale Senior High School]</cp:lastModifiedBy>
  <cp:revision>149</cp:revision>
  <dcterms:created xsi:type="dcterms:W3CDTF">2020-02-17T13:56:23Z</dcterms:created>
  <dcterms:modified xsi:type="dcterms:W3CDTF">2022-02-04T02:14:56Z</dcterms:modified>
</cp:coreProperties>
</file>